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4"/>
  </p:notesMasterIdLst>
  <p:handoutMasterIdLst>
    <p:handoutMasterId r:id="rId5"/>
  </p:handoutMasterIdLst>
  <p:sldIdLst>
    <p:sldId id="258" r:id="rId2"/>
    <p:sldId id="260"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37" userDrawn="1">
          <p15:clr>
            <a:srgbClr val="A4A3A4"/>
          </p15:clr>
        </p15:guide>
        <p15:guide id="3" orient="horz"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AAF934-F537-7E00-8CCA-494B4E2B5D05}" name="高山 雄" initials="高山" userId="S::yu-takayama@garage.co.jp::257c3dfc-1496-4ae7-ade6-5f4e66a43a46" providerId="AD"/>
  <p188:author id="{CA485CAF-01A8-12DC-C568-8674C9C9F66C}" name="野口 一郎" initials="一野" userId="S::ichiro.noguchi@brainscancenter.onmicrosoft.com::c5ded147-7516-400b-aba4-6fa105b6473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C427" initials="P" lastIdx="8" clrIdx="0">
    <p:extLst>
      <p:ext uri="{19B8F6BF-5375-455C-9EA6-DF929625EA0E}">
        <p15:presenceInfo xmlns:p15="http://schemas.microsoft.com/office/powerpoint/2012/main" userId="PC427"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F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5214" autoAdjust="0"/>
  </p:normalViewPr>
  <p:slideViewPr>
    <p:cSldViewPr snapToGrid="0" snapToObjects="1" showGuides="1">
      <p:cViewPr varScale="1">
        <p:scale>
          <a:sx n="79" d="100"/>
          <a:sy n="79" d="100"/>
        </p:scale>
        <p:origin x="1242" y="96"/>
      </p:cViewPr>
      <p:guideLst>
        <p:guide orient="horz" pos="2880"/>
        <p:guide pos="2137"/>
        <p:guide orient="horz"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ki-nakaya\Documents\&#9670;DBSC&#38306;&#36899;\&#9670;&#9632;&#26032;&#33075;MRI&#20581;&#35386;&#12398;&#12372;&#26696;&#20869;&#12484;&#12540;&#12523;&#39006;_20200714\&#20581;&#24247;&#36215;&#22240;&#20107;&#25925;&#32113;&#35336;&#12487;&#12540;&#12479;&#9670;20230213&#26356;&#2603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spPr>
            <a:ln w="28575" cap="rnd" cmpd="sng" algn="ctr">
              <a:solidFill>
                <a:srgbClr val="FF0000"/>
              </a:solidFill>
              <a:round/>
            </a:ln>
            <a:effectLst/>
          </c:spPr>
          <c:marker>
            <c:symbol val="circle"/>
            <c:size val="4"/>
            <c:spPr>
              <a:solidFill>
                <a:schemeClr val="accent1"/>
              </a:solidFill>
              <a:ln w="28575" cap="rnd" cmpd="sng" algn="ctr">
                <a:solidFill>
                  <a:srgbClr val="FF0000"/>
                </a:solidFill>
                <a:round/>
              </a:ln>
              <a:effectLst/>
            </c:spPr>
          </c:marker>
          <c:dLbls>
            <c:dLbl>
              <c:idx val="0"/>
              <c:layout>
                <c:manualLayout>
                  <c:x val="-3.7838659079118445E-2"/>
                  <c:y val="-6.06824652320657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D3F-4DA1-BDA2-B22DFCE183AD}"/>
                </c:ext>
              </c:extLst>
            </c:dLbl>
            <c:dLbl>
              <c:idx val="1"/>
              <c:layout>
                <c:manualLayout>
                  <c:x val="-4.0048861128132371E-2"/>
                  <c:y val="-4.151958147457138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D3F-4DA1-BDA2-B22DFCE183AD}"/>
                </c:ext>
              </c:extLst>
            </c:dLbl>
            <c:dLbl>
              <c:idx val="2"/>
              <c:layout>
                <c:manualLayout>
                  <c:x val="-4.7312755811355307E-2"/>
                  <c:y val="-4.1366862374573966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8.2631214495271388E-2"/>
                      <c:h val="6.3063385723837781E-2"/>
                    </c:manualLayout>
                  </c15:layout>
                </c:ext>
                <c:ext xmlns:c16="http://schemas.microsoft.com/office/drawing/2014/chart" uri="{C3380CC4-5D6E-409C-BE32-E72D297353CC}">
                  <c16:uniqueId val="{00000002-3D3F-4DA1-BDA2-B22DFCE183AD}"/>
                </c:ext>
              </c:extLst>
            </c:dLbl>
            <c:dLbl>
              <c:idx val="3"/>
              <c:layout>
                <c:manualLayout>
                  <c:x val="-4.3680682605933642E-2"/>
                  <c:y val="-4.5018236898677594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8.5327266945226313E-2"/>
                      <c:h val="6.1755299087066833E-2"/>
                    </c:manualLayout>
                  </c15:layout>
                </c:ext>
                <c:ext xmlns:c16="http://schemas.microsoft.com/office/drawing/2014/chart" uri="{C3380CC4-5D6E-409C-BE32-E72D297353CC}">
                  <c16:uniqueId val="{00000003-3D3F-4DA1-BDA2-B22DFCE183AD}"/>
                </c:ext>
              </c:extLst>
            </c:dLbl>
            <c:dLbl>
              <c:idx val="4"/>
              <c:layout>
                <c:manualLayout>
                  <c:x val="-5.2577693821786467E-2"/>
                  <c:y val="-7.3690900890948055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9.231648883638674E-2"/>
                      <c:h val="7.5533738193677827E-2"/>
                    </c:manualLayout>
                  </c15:layout>
                </c:ext>
                <c:ext xmlns:c16="http://schemas.microsoft.com/office/drawing/2014/chart" uri="{C3380CC4-5D6E-409C-BE32-E72D297353CC}">
                  <c16:uniqueId val="{00000004-3D3F-4DA1-BDA2-B22DFCE183AD}"/>
                </c:ext>
              </c:extLst>
            </c:dLbl>
            <c:dLbl>
              <c:idx val="5"/>
              <c:layout>
                <c:manualLayout>
                  <c:x val="-5.1367034529146954E-2"/>
                  <c:y val="-4.1519215346379854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0.10926571893333863"/>
                      <c:h val="5.6370875070838614E-2"/>
                    </c:manualLayout>
                  </c15:layout>
                </c:ext>
                <c:ext xmlns:c16="http://schemas.microsoft.com/office/drawing/2014/chart" uri="{C3380CC4-5D6E-409C-BE32-E72D297353CC}">
                  <c16:uniqueId val="{00000005-3D3F-4DA1-BDA2-B22DFCE183AD}"/>
                </c:ext>
              </c:extLst>
            </c:dLbl>
            <c:dLbl>
              <c:idx val="6"/>
              <c:layout>
                <c:manualLayout>
                  <c:x val="-1.6680094518489775E-2"/>
                  <c:y val="-3.0188586810084652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8.2631214495271388E-2"/>
                      <c:h val="5.6675856517111885E-2"/>
                    </c:manualLayout>
                  </c15:layout>
                </c:ext>
                <c:ext xmlns:c16="http://schemas.microsoft.com/office/drawing/2014/chart" uri="{C3380CC4-5D6E-409C-BE32-E72D297353CC}">
                  <c16:uniqueId val="{00000006-3D3F-4DA1-BDA2-B22DFCE183AD}"/>
                </c:ext>
              </c:extLst>
            </c:dLbl>
            <c:dLbl>
              <c:idx val="7"/>
              <c:layout>
                <c:manualLayout>
                  <c:x val="-2.8997850883062816E-2"/>
                  <c:y val="-4.471339543415374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D3F-4DA1-BDA2-B22DFCE183AD}"/>
                </c:ext>
              </c:extLst>
            </c:dLbl>
            <c:dLbl>
              <c:idx val="8"/>
              <c:layout>
                <c:manualLayout>
                  <c:x val="-3.9151217407607908E-2"/>
                  <c:y val="-3.7028306041507662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7.3052201501257977E-2"/>
                      <c:h val="5.8965487852177909E-2"/>
                    </c:manualLayout>
                  </c15:layout>
                </c:ext>
                <c:ext xmlns:c16="http://schemas.microsoft.com/office/drawing/2014/chart" uri="{C3380CC4-5D6E-409C-BE32-E72D297353CC}">
                  <c16:uniqueId val="{00000008-3D3F-4DA1-BDA2-B22DFCE183AD}"/>
                </c:ext>
              </c:extLst>
            </c:dLbl>
            <c:dLbl>
              <c:idx val="9"/>
              <c:layout>
                <c:manualLayout>
                  <c:x val="-3.5628457030104518E-2"/>
                  <c:y val="-3.51319535554065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3D3F-4DA1-BDA2-B22DFCE183AD}"/>
                </c:ext>
              </c:extLst>
            </c:dLbl>
            <c:spPr>
              <a:noFill/>
              <a:ln>
                <a:noFill/>
              </a:ln>
              <a:effectLst/>
            </c:spPr>
            <c:txPr>
              <a:bodyPr rot="0" spcFirstLastPara="1" vertOverflow="ellipsis" vert="horz" wrap="square" anchor="ctr" anchorCtr="1"/>
              <a:lstStyle/>
              <a:p>
                <a:pPr>
                  <a:defRPr sz="800" b="0" i="0" u="none" strike="noStrike" kern="1200" baseline="0">
                    <a:solidFill>
                      <a:schemeClr val="dk1">
                        <a:lumMod val="65000"/>
                        <a:lumOff val="3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健康起因事故報告件数◆折れ線グラフと円グラフ!$A$3:$A$12</c:f>
              <c:strCache>
                <c:ptCount val="10"/>
                <c:pt idx="0">
                  <c:v>H25</c:v>
                </c:pt>
                <c:pt idx="1">
                  <c:v>H26</c:v>
                </c:pt>
                <c:pt idx="2">
                  <c:v>H27</c:v>
                </c:pt>
                <c:pt idx="3">
                  <c:v>H28</c:v>
                </c:pt>
                <c:pt idx="4">
                  <c:v>H29 </c:v>
                </c:pt>
                <c:pt idx="5">
                  <c:v>H30 </c:v>
                </c:pt>
                <c:pt idx="6">
                  <c:v>R1</c:v>
                </c:pt>
                <c:pt idx="7">
                  <c:v>R2</c:v>
                </c:pt>
                <c:pt idx="8">
                  <c:v>R3</c:v>
                </c:pt>
                <c:pt idx="9">
                  <c:v>R4</c:v>
                </c:pt>
              </c:strCache>
            </c:strRef>
          </c:cat>
          <c:val>
            <c:numRef>
              <c:f>健康起因事故報告件数◆折れ線グラフと円グラフ!$B$3:$B$12</c:f>
              <c:numCache>
                <c:formatCode>General</c:formatCode>
                <c:ptCount val="10"/>
                <c:pt idx="0">
                  <c:v>135</c:v>
                </c:pt>
                <c:pt idx="1">
                  <c:v>220</c:v>
                </c:pt>
                <c:pt idx="2">
                  <c:v>244</c:v>
                </c:pt>
                <c:pt idx="3">
                  <c:v>304</c:v>
                </c:pt>
                <c:pt idx="4">
                  <c:v>298</c:v>
                </c:pt>
                <c:pt idx="5">
                  <c:v>363</c:v>
                </c:pt>
                <c:pt idx="6">
                  <c:v>327</c:v>
                </c:pt>
                <c:pt idx="7">
                  <c:v>286</c:v>
                </c:pt>
                <c:pt idx="8">
                  <c:v>288</c:v>
                </c:pt>
                <c:pt idx="9">
                  <c:v>313</c:v>
                </c:pt>
              </c:numCache>
            </c:numRef>
          </c:val>
          <c:smooth val="0"/>
          <c:extLst>
            <c:ext xmlns:c16="http://schemas.microsoft.com/office/drawing/2014/chart" uri="{C3380CC4-5D6E-409C-BE32-E72D297353CC}">
              <c16:uniqueId val="{0000000A-3D3F-4DA1-BDA2-B22DFCE183AD}"/>
            </c:ext>
          </c:extLst>
        </c:ser>
        <c:dLbls>
          <c:dLblPos val="ctr"/>
          <c:showLegendKey val="0"/>
          <c:showVal val="1"/>
          <c:showCatName val="0"/>
          <c:showSerName val="0"/>
          <c:showPercent val="0"/>
          <c:showBubbleSize val="0"/>
        </c:dLbls>
        <c:marker val="1"/>
        <c:smooth val="0"/>
        <c:axId val="455753872"/>
        <c:axId val="455758464"/>
      </c:lineChart>
      <c:catAx>
        <c:axId val="45575387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800" b="0" i="0" u="none" strike="noStrike" kern="1200" spc="20" baseline="0">
                <a:solidFill>
                  <a:schemeClr val="dk1">
                    <a:lumMod val="65000"/>
                    <a:lumOff val="35000"/>
                  </a:schemeClr>
                </a:solidFill>
                <a:latin typeface="+mn-lt"/>
                <a:ea typeface="+mn-ea"/>
                <a:cs typeface="+mn-cs"/>
              </a:defRPr>
            </a:pPr>
            <a:endParaRPr lang="ja-JP"/>
          </a:p>
        </c:txPr>
        <c:crossAx val="455758464"/>
        <c:crosses val="autoZero"/>
        <c:auto val="1"/>
        <c:lblAlgn val="ctr"/>
        <c:lblOffset val="100"/>
        <c:noMultiLvlLbl val="0"/>
      </c:catAx>
      <c:valAx>
        <c:axId val="455758464"/>
        <c:scaling>
          <c:orientation val="minMax"/>
        </c:scaling>
        <c:delete val="1"/>
        <c:axPos val="l"/>
        <c:numFmt formatCode="General" sourceLinked="1"/>
        <c:majorTickMark val="none"/>
        <c:minorTickMark val="none"/>
        <c:tickLblPos val="nextTo"/>
        <c:crossAx val="455753872"/>
        <c:crosses val="autoZero"/>
        <c:crossBetween val="between"/>
      </c:valAx>
      <c:spPr>
        <a:noFill/>
        <a:ln w="25400">
          <a:noFill/>
        </a:ln>
        <a:effectLst/>
      </c:spPr>
    </c:plotArea>
    <c:plotVisOnly val="1"/>
    <c:dispBlanksAs val="gap"/>
    <c:showDLblsOverMax val="0"/>
  </c:chart>
  <c:spPr>
    <a:noFill/>
    <a:ln w="9525" cap="flat" cmpd="sng" algn="ctr">
      <a:noFill/>
      <a:round/>
    </a:ln>
    <a:effectLst/>
  </c:spPr>
  <c:txPr>
    <a:bodyPr/>
    <a:lstStyle/>
    <a:p>
      <a:pPr>
        <a:defRPr sz="8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8831" cy="495029"/>
          </a:xfrm>
          <a:prstGeom prst="rect">
            <a:avLst/>
          </a:prstGeom>
        </p:spPr>
        <p:txBody>
          <a:bodyPr vert="horz" lIns="90638" tIns="45318" rIns="90638" bIns="45318" rtlCol="0"/>
          <a:lstStyle>
            <a:lvl1pPr algn="l">
              <a:defRPr sz="1200"/>
            </a:lvl1pPr>
          </a:lstStyle>
          <a:p>
            <a:r>
              <a:rPr kumimoji="1" lang="ja-JP" altLang="en-US"/>
              <a:t>ドラフト</a:t>
            </a:r>
          </a:p>
        </p:txBody>
      </p:sp>
      <p:sp>
        <p:nvSpPr>
          <p:cNvPr id="3" name="日付プレースホルダー 2"/>
          <p:cNvSpPr>
            <a:spLocks noGrp="1"/>
          </p:cNvSpPr>
          <p:nvPr>
            <p:ph type="dt" sz="quarter" idx="1"/>
          </p:nvPr>
        </p:nvSpPr>
        <p:spPr>
          <a:xfrm>
            <a:off x="3815375" y="2"/>
            <a:ext cx="2918831" cy="495029"/>
          </a:xfrm>
          <a:prstGeom prst="rect">
            <a:avLst/>
          </a:prstGeom>
        </p:spPr>
        <p:txBody>
          <a:bodyPr vert="horz" lIns="90638" tIns="45318" rIns="90638" bIns="45318" rtlCol="0"/>
          <a:lstStyle>
            <a:lvl1pPr algn="r">
              <a:defRPr sz="1200"/>
            </a:lvl1pPr>
          </a:lstStyle>
          <a:p>
            <a:fld id="{AEC28F77-F50B-DD4A-B20F-043633B26329}" type="datetimeFigureOut">
              <a:rPr kumimoji="1" lang="ja-JP" altLang="en-US" smtClean="0"/>
              <a:t>2025/3/18</a:t>
            </a:fld>
            <a:endParaRPr kumimoji="1" lang="ja-JP" altLang="en-US"/>
          </a:p>
        </p:txBody>
      </p:sp>
      <p:sp>
        <p:nvSpPr>
          <p:cNvPr id="4" name="フッター プレースホルダー 3"/>
          <p:cNvSpPr>
            <a:spLocks noGrp="1"/>
          </p:cNvSpPr>
          <p:nvPr>
            <p:ph type="ftr" sz="quarter" idx="2"/>
          </p:nvPr>
        </p:nvSpPr>
        <p:spPr>
          <a:xfrm>
            <a:off x="1" y="9371286"/>
            <a:ext cx="2918831" cy="495028"/>
          </a:xfrm>
          <a:prstGeom prst="rect">
            <a:avLst/>
          </a:prstGeom>
        </p:spPr>
        <p:txBody>
          <a:bodyPr vert="horz" lIns="90638" tIns="45318" rIns="90638" bIns="453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5" y="9371286"/>
            <a:ext cx="2918831" cy="495028"/>
          </a:xfrm>
          <a:prstGeom prst="rect">
            <a:avLst/>
          </a:prstGeom>
        </p:spPr>
        <p:txBody>
          <a:bodyPr vert="horz" lIns="90638" tIns="45318" rIns="90638" bIns="45318" rtlCol="0" anchor="b"/>
          <a:lstStyle>
            <a:lvl1pPr algn="r">
              <a:defRPr sz="1200"/>
            </a:lvl1pPr>
          </a:lstStyle>
          <a:p>
            <a:fld id="{6FCF3EC0-E885-EE44-89B6-4A2815458840}" type="slidenum">
              <a:rPr kumimoji="1" lang="ja-JP" altLang="en-US" smtClean="0"/>
              <a:t>‹#›</a:t>
            </a:fld>
            <a:endParaRPr kumimoji="1" lang="ja-JP" altLang="en-US"/>
          </a:p>
        </p:txBody>
      </p:sp>
    </p:spTree>
    <p:extLst>
      <p:ext uri="{BB962C8B-B14F-4D97-AF65-F5344CB8AC3E}">
        <p14:creationId xmlns:p14="http://schemas.microsoft.com/office/powerpoint/2010/main" val="76774543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8831" cy="495029"/>
          </a:xfrm>
          <a:prstGeom prst="rect">
            <a:avLst/>
          </a:prstGeom>
        </p:spPr>
        <p:txBody>
          <a:bodyPr vert="horz" lIns="90638" tIns="45318" rIns="90638" bIns="45318" rtlCol="0"/>
          <a:lstStyle>
            <a:lvl1pPr algn="l">
              <a:defRPr sz="1200"/>
            </a:lvl1pPr>
          </a:lstStyle>
          <a:p>
            <a:r>
              <a:rPr kumimoji="1" lang="ja-JP" altLang="en-US"/>
              <a:t>ドラフト</a:t>
            </a:r>
          </a:p>
        </p:txBody>
      </p:sp>
      <p:sp>
        <p:nvSpPr>
          <p:cNvPr id="3" name="日付プレースホルダー 2"/>
          <p:cNvSpPr>
            <a:spLocks noGrp="1"/>
          </p:cNvSpPr>
          <p:nvPr>
            <p:ph type="dt" idx="1"/>
          </p:nvPr>
        </p:nvSpPr>
        <p:spPr>
          <a:xfrm>
            <a:off x="3815375" y="2"/>
            <a:ext cx="2918831" cy="495029"/>
          </a:xfrm>
          <a:prstGeom prst="rect">
            <a:avLst/>
          </a:prstGeom>
        </p:spPr>
        <p:txBody>
          <a:bodyPr vert="horz" lIns="90638" tIns="45318" rIns="90638" bIns="45318" rtlCol="0"/>
          <a:lstStyle>
            <a:lvl1pPr algn="r">
              <a:defRPr sz="1200"/>
            </a:lvl1pPr>
          </a:lstStyle>
          <a:p>
            <a:fld id="{F756B50B-8384-C140-9C28-7B99B548F659}" type="datetimeFigureOut">
              <a:rPr kumimoji="1" lang="ja-JP" altLang="en-US" smtClean="0"/>
              <a:t>2025/3/18</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638" tIns="45318" rIns="90638" bIns="45318"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38" tIns="45318" rIns="90638"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38" tIns="45318" rIns="90638"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1" cy="495028"/>
          </a:xfrm>
          <a:prstGeom prst="rect">
            <a:avLst/>
          </a:prstGeom>
        </p:spPr>
        <p:txBody>
          <a:bodyPr vert="horz" lIns="90638" tIns="45318" rIns="90638" bIns="45318" rtlCol="0" anchor="b"/>
          <a:lstStyle>
            <a:lvl1pPr algn="r">
              <a:defRPr sz="1200"/>
            </a:lvl1pPr>
          </a:lstStyle>
          <a:p>
            <a:fld id="{88489662-9D03-3E4B-A784-3A4484232E6A}" type="slidenum">
              <a:rPr kumimoji="1" lang="ja-JP" altLang="en-US" smtClean="0"/>
              <a:t>‹#›</a:t>
            </a:fld>
            <a:endParaRPr kumimoji="1" lang="ja-JP" altLang="en-US"/>
          </a:p>
        </p:txBody>
      </p:sp>
    </p:spTree>
    <p:extLst>
      <p:ext uri="{BB962C8B-B14F-4D97-AF65-F5344CB8AC3E}">
        <p14:creationId xmlns:p14="http://schemas.microsoft.com/office/powerpoint/2010/main" val="92655708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33488"/>
            <a:ext cx="2303463"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489662-9D03-3E4B-A784-3A4484232E6A}" type="slidenum">
              <a:rPr kumimoji="1" lang="ja-JP" altLang="en-US" smtClean="0"/>
              <a:t>1</a:t>
            </a:fld>
            <a:endParaRPr kumimoji="1" lang="ja-JP" altLang="en-US"/>
          </a:p>
        </p:txBody>
      </p:sp>
      <p:sp>
        <p:nvSpPr>
          <p:cNvPr id="5" name="ヘッダー プレースホルダー 4"/>
          <p:cNvSpPr>
            <a:spLocks noGrp="1"/>
          </p:cNvSpPr>
          <p:nvPr>
            <p:ph type="hdr" sz="quarter" idx="11"/>
          </p:nvPr>
        </p:nvSpPr>
        <p:spPr/>
        <p:txBody>
          <a:bodyPr/>
          <a:lstStyle/>
          <a:p>
            <a:r>
              <a:rPr kumimoji="1" lang="ja-JP" altLang="en-US"/>
              <a:t>ドラフト</a:t>
            </a:r>
          </a:p>
        </p:txBody>
      </p:sp>
    </p:spTree>
    <p:extLst>
      <p:ext uri="{BB962C8B-B14F-4D97-AF65-F5344CB8AC3E}">
        <p14:creationId xmlns:p14="http://schemas.microsoft.com/office/powerpoint/2010/main" val="983948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33488"/>
            <a:ext cx="2303463"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489662-9D03-3E4B-A784-3A4484232E6A}" type="slidenum">
              <a:rPr kumimoji="1" lang="ja-JP" altLang="en-US" smtClean="0"/>
              <a:t>2</a:t>
            </a:fld>
            <a:endParaRPr kumimoji="1" lang="ja-JP" altLang="en-US"/>
          </a:p>
        </p:txBody>
      </p:sp>
      <p:sp>
        <p:nvSpPr>
          <p:cNvPr id="5" name="ヘッダー プレースホルダー 4"/>
          <p:cNvSpPr>
            <a:spLocks noGrp="1"/>
          </p:cNvSpPr>
          <p:nvPr>
            <p:ph type="hdr" sz="quarter" idx="11"/>
          </p:nvPr>
        </p:nvSpPr>
        <p:spPr/>
        <p:txBody>
          <a:bodyPr/>
          <a:lstStyle/>
          <a:p>
            <a:r>
              <a:rPr kumimoji="1" lang="ja-JP" altLang="en-US"/>
              <a:t>ドラフト</a:t>
            </a:r>
          </a:p>
        </p:txBody>
      </p:sp>
    </p:spTree>
    <p:extLst>
      <p:ext uri="{BB962C8B-B14F-4D97-AF65-F5344CB8AC3E}">
        <p14:creationId xmlns:p14="http://schemas.microsoft.com/office/powerpoint/2010/main" val="1408218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5"/>
            <a:ext cx="5143500" cy="239165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5"/>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6"/>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7"/>
            <a:ext cx="5915025" cy="2166936"/>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7" name="Slide Number Placeholder 6"/>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6"/>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8"/>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3"/>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8"/>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3"/>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9" name="Slide Number Placeholder 8"/>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4" name="Footer Placeholder 3"/>
          <p:cNvSpPr>
            <a:spLocks noGrp="1"/>
          </p:cNvSpPr>
          <p:nvPr>
            <p:ph type="ftr" sz="quarter" idx="11"/>
          </p:nvPr>
        </p:nvSpPr>
        <p:spPr>
          <a:xfrm>
            <a:off x="4414415" y="9580729"/>
            <a:ext cx="2314575" cy="242495"/>
          </a:xfrm>
        </p:spPr>
        <p:txBody>
          <a:bodyPr/>
          <a:lstStyle>
            <a:lvl1pPr algn="r">
              <a:defRPr/>
            </a:lvl1pPr>
          </a:lstStyle>
          <a:p>
            <a:r>
              <a:rPr lang="en-US" altLang="ja-JP"/>
              <a:t>2018</a:t>
            </a:r>
            <a:r>
              <a:rPr lang="ja-JP" altLang="en-US"/>
              <a:t>年</a:t>
            </a:r>
            <a:r>
              <a:rPr lang="en-US" altLang="ja-JP"/>
              <a:t>7</a:t>
            </a:r>
            <a:r>
              <a:rPr lang="ja-JP" altLang="en-US"/>
              <a:t>月版</a:t>
            </a:r>
            <a:endParaRPr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4" name="Slide Number Placeholder 3"/>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6" y="1426285"/>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7" name="Slide Number Placeholder 6"/>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6" y="1426285"/>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2018</a:t>
            </a:r>
            <a:r>
              <a:rPr kumimoji="1" lang="ja-JP" altLang="en-US"/>
              <a:t>年</a:t>
            </a:r>
            <a:r>
              <a:rPr kumimoji="1" lang="en-US" altLang="ja-JP"/>
              <a:t>7</a:t>
            </a:r>
            <a:r>
              <a:rPr kumimoji="1" lang="ja-JP" altLang="en-US"/>
              <a:t>月版</a:t>
            </a:r>
          </a:p>
        </p:txBody>
      </p:sp>
      <p:sp>
        <p:nvSpPr>
          <p:cNvPr id="7" name="Slide Number Placeholder 6"/>
          <p:cNvSpPr>
            <a:spLocks noGrp="1"/>
          </p:cNvSpPr>
          <p:nvPr>
            <p:ph type="sldNum" sz="quarter" idx="12"/>
          </p:nvPr>
        </p:nvSpPr>
        <p:spPr/>
        <p:txBody>
          <a:bodyPr/>
          <a:lstStyle/>
          <a:p>
            <a:fld id="{CC5F8D95-3306-ED4F-B9B3-A8E328F8559F}"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6"/>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8"/>
            <a:ext cx="1543050" cy="527402"/>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2271716" y="9181398"/>
            <a:ext cx="2314575" cy="527402"/>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en-US" altLang="ja-JP"/>
              <a:t>2018</a:t>
            </a:r>
            <a:r>
              <a:rPr kumimoji="1" lang="ja-JP" altLang="en-US"/>
              <a:t>年</a:t>
            </a:r>
            <a:r>
              <a:rPr kumimoji="1" lang="en-US" altLang="ja-JP"/>
              <a:t>7</a:t>
            </a:r>
            <a:r>
              <a:rPr kumimoji="1" lang="ja-JP" altLang="en-US"/>
              <a:t>月版</a:t>
            </a:r>
          </a:p>
        </p:txBody>
      </p:sp>
      <p:sp>
        <p:nvSpPr>
          <p:cNvPr id="6" name="Slide Number Placeholder 5"/>
          <p:cNvSpPr>
            <a:spLocks noGrp="1"/>
          </p:cNvSpPr>
          <p:nvPr>
            <p:ph type="sldNum" sz="quarter" idx="4"/>
          </p:nvPr>
        </p:nvSpPr>
        <p:spPr>
          <a:xfrm>
            <a:off x="4843463" y="9181398"/>
            <a:ext cx="1543050" cy="527402"/>
          </a:xfrm>
          <a:prstGeom prst="rect">
            <a:avLst/>
          </a:prstGeom>
        </p:spPr>
        <p:txBody>
          <a:bodyPr vert="horz" lIns="91440" tIns="45720" rIns="91440" bIns="45720" rtlCol="0" anchor="ctr"/>
          <a:lstStyle>
            <a:lvl1pPr algn="r">
              <a:defRPr sz="900">
                <a:solidFill>
                  <a:schemeClr val="tx1">
                    <a:tint val="75000"/>
                  </a:schemeClr>
                </a:solidFill>
              </a:defRPr>
            </a:lvl1pPr>
          </a:lstStyle>
          <a:p>
            <a:fld id="{CC5F8D95-3306-ED4F-B9B3-A8E328F8559F}" type="slidenum">
              <a:rPr kumimoji="1" lang="ja-JP" altLang="en-US" smtClean="0"/>
              <a:t>‹#›</a:t>
            </a:fld>
            <a:endParaRPr kumimoji="1" lang="ja-JP" altLang="en-US"/>
          </a:p>
        </p:txBody>
      </p:sp>
    </p:spTree>
    <p:extLst>
      <p:ext uri="{BB962C8B-B14F-4D97-AF65-F5344CB8AC3E}">
        <p14:creationId xmlns:p14="http://schemas.microsoft.com/office/powerpoint/2010/main" val="7462049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tokyotruckkenpo.jp/wp/wp-content/uploads/hokenjigyo/44MRI_nouMRI_mousikomi.xlsx"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tokyotruckkenpo.jp/wp/wp-content/uploads/hokenjigyo/43MRI_kenshinhojyo.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9360483-9EF0-4CB5-B943-5D747AFB51C5}"/>
              </a:ext>
            </a:extLst>
          </p:cNvPr>
          <p:cNvPicPr>
            <a:picLocks noChangeAspect="1"/>
          </p:cNvPicPr>
          <p:nvPr/>
        </p:nvPicPr>
        <p:blipFill>
          <a:blip r:embed="rId3"/>
          <a:stretch>
            <a:fillRect/>
          </a:stretch>
        </p:blipFill>
        <p:spPr>
          <a:xfrm>
            <a:off x="701904" y="6122429"/>
            <a:ext cx="2727096" cy="1865251"/>
          </a:xfrm>
          <a:prstGeom prst="rect">
            <a:avLst/>
          </a:prstGeom>
        </p:spPr>
      </p:pic>
      <p:sp>
        <p:nvSpPr>
          <p:cNvPr id="45" name="タイトル 1">
            <a:extLst>
              <a:ext uri="{FF2B5EF4-FFF2-40B4-BE49-F238E27FC236}">
                <a16:creationId xmlns:a16="http://schemas.microsoft.com/office/drawing/2014/main" id="{FC21674B-74CE-4135-A4F2-66CE293B0C84}"/>
              </a:ext>
            </a:extLst>
          </p:cNvPr>
          <p:cNvSpPr txBox="1">
            <a:spLocks/>
          </p:cNvSpPr>
          <p:nvPr/>
        </p:nvSpPr>
        <p:spPr>
          <a:xfrm>
            <a:off x="155446" y="5167331"/>
            <a:ext cx="6582105" cy="729509"/>
          </a:xfrm>
          <a:prstGeom prst="rect">
            <a:avLst/>
          </a:prstGeom>
          <a:solidFill>
            <a:schemeClr val="accent6">
              <a:lumMod val="40000"/>
              <a:lumOff val="60000"/>
            </a:schemeClr>
          </a:solidFill>
          <a:ln>
            <a:solidFill>
              <a:schemeClr val="accent6">
                <a:lumMod val="40000"/>
                <a:lumOff val="60000"/>
              </a:schemeClr>
            </a:solidFill>
          </a:ln>
        </p:spPr>
        <p:txBody>
          <a:bodyPr vert="horz" lIns="121920" tIns="60960" rIns="121920" bIns="60960" rtlCol="0" anchor="ctr">
            <a:normAutofit fontScale="92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dirty="0">
                <a:solidFill>
                  <a:schemeClr val="bg1"/>
                </a:solidFill>
                <a:latin typeface="Meiryo UI" panose="020B0604030504040204" pitchFamily="50" charset="-128"/>
                <a:ea typeface="Meiryo UI" panose="020B0604030504040204" pitchFamily="50" charset="-128"/>
              </a:rPr>
              <a:t>発症前の脳血管の異常の</a:t>
            </a:r>
            <a:endParaRPr lang="en-US" altLang="ja-JP" sz="2400" b="1" dirty="0">
              <a:solidFill>
                <a:schemeClr val="bg1"/>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“早期発見・早期治療”が重要～「脳</a:t>
            </a:r>
            <a:r>
              <a:rPr lang="en-US" altLang="ja-JP" sz="2400" b="1" dirty="0">
                <a:solidFill>
                  <a:schemeClr val="bg1"/>
                </a:solidFill>
                <a:latin typeface="Meiryo UI" panose="020B0604030504040204" pitchFamily="50" charset="-128"/>
                <a:ea typeface="Meiryo UI" panose="020B0604030504040204" pitchFamily="50" charset="-128"/>
              </a:rPr>
              <a:t>MRI</a:t>
            </a:r>
            <a:r>
              <a:rPr lang="ja-JP" altLang="en-US" sz="2400" b="1" dirty="0">
                <a:solidFill>
                  <a:schemeClr val="bg1"/>
                </a:solidFill>
                <a:latin typeface="Meiryo UI" panose="020B0604030504040204" pitchFamily="50" charset="-128"/>
                <a:ea typeface="Meiryo UI" panose="020B0604030504040204" pitchFamily="50" charset="-128"/>
              </a:rPr>
              <a:t>健診」を推奨</a:t>
            </a:r>
            <a:endParaRPr lang="en-US" altLang="ja-JP" sz="2400" b="1" dirty="0">
              <a:solidFill>
                <a:schemeClr val="bg1"/>
              </a:solidFill>
              <a:latin typeface="Meiryo UI" panose="020B0604030504040204" pitchFamily="50" charset="-128"/>
              <a:ea typeface="Meiryo UI" panose="020B0604030504040204" pitchFamily="50" charset="-128"/>
            </a:endParaRPr>
          </a:p>
        </p:txBody>
      </p:sp>
      <p:sp>
        <p:nvSpPr>
          <p:cNvPr id="62" name="二等辺三角形 61">
            <a:extLst>
              <a:ext uri="{FF2B5EF4-FFF2-40B4-BE49-F238E27FC236}">
                <a16:creationId xmlns:a16="http://schemas.microsoft.com/office/drawing/2014/main" id="{18954758-085B-4DD3-BD96-8D32A8A50592}"/>
              </a:ext>
            </a:extLst>
          </p:cNvPr>
          <p:cNvSpPr/>
          <p:nvPr/>
        </p:nvSpPr>
        <p:spPr>
          <a:xfrm flipV="1">
            <a:off x="98211" y="4269230"/>
            <a:ext cx="6547931" cy="940129"/>
          </a:xfrm>
          <a:prstGeom prst="triangle">
            <a:avLst>
              <a:gd name="adj" fmla="val 4977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3688" y="-5"/>
            <a:ext cx="6891688" cy="830942"/>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46062" y="810909"/>
            <a:ext cx="6773647" cy="853510"/>
          </a:xfrm>
          <a:prstGeom prst="rect">
            <a:avLst/>
          </a:prstGeom>
          <a:noFill/>
        </p:spPr>
        <p:txBody>
          <a:bodyPr wrap="none" lIns="84406" tIns="42203" rIns="84406" bIns="42203">
            <a:noAutofit/>
          </a:bodyPr>
          <a:lstStyle/>
          <a:p>
            <a:pPr algn="ctr"/>
            <a:r>
              <a:rPr lang="ja-JP" altLang="en-US" sz="1600" b="1" dirty="0">
                <a:solidFill>
                  <a:srgbClr val="FF0000"/>
                </a:solidFill>
                <a:latin typeface="Meiryo UI" panose="020B0604030504040204" pitchFamily="50" charset="-128"/>
                <a:ea typeface="Meiryo UI" panose="020B0604030504040204" pitchFamily="50" charset="-128"/>
              </a:rPr>
              <a:t>ートラック、バス、タクシーなど事業用自動車ー</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2800" b="1" dirty="0">
                <a:solidFill>
                  <a:srgbClr val="FF0000"/>
                </a:solidFill>
                <a:latin typeface="Meiryo UI" panose="020B0604030504040204" pitchFamily="50" charset="-128"/>
                <a:ea typeface="Meiryo UI" panose="020B0604030504040204" pitchFamily="50" charset="-128"/>
              </a:rPr>
              <a:t>運転中の意識消失による健康起因事故 急増</a:t>
            </a:r>
            <a:endParaRPr lang="ja-JP" altLang="en-US" sz="2800" dirty="0">
              <a:solidFill>
                <a:srgbClr val="FF0000"/>
              </a:solidFill>
            </a:endParaRPr>
          </a:p>
        </p:txBody>
      </p:sp>
      <p:sp>
        <p:nvSpPr>
          <p:cNvPr id="9" name="タイトル 8"/>
          <p:cNvSpPr>
            <a:spLocks noGrp="1"/>
          </p:cNvSpPr>
          <p:nvPr>
            <p:ph type="title"/>
          </p:nvPr>
        </p:nvSpPr>
        <p:spPr>
          <a:xfrm>
            <a:off x="80271" y="15765"/>
            <a:ext cx="6606879" cy="808541"/>
          </a:xfrm>
          <a:solidFill>
            <a:srgbClr val="008000"/>
          </a:solidFill>
        </p:spPr>
        <p:txBody>
          <a:bodyPr anchor="t">
            <a:normAutofit fontScale="90000"/>
          </a:bodyPr>
          <a:lstStyle/>
          <a:p>
            <a:pPr lvl="0" algn="ctr" defTabSz="914400">
              <a:lnSpc>
                <a:spcPct val="100000"/>
              </a:lnSpc>
              <a:spcBef>
                <a:spcPts val="0"/>
              </a:spcBef>
            </a:pPr>
            <a:r>
              <a:rPr lang="ja-JP" altLang="en-US" sz="1600" b="1" dirty="0">
                <a:solidFill>
                  <a:prstClr val="white"/>
                </a:solidFill>
                <a:latin typeface="Meiryo" charset="-128"/>
                <a:ea typeface="Meiryo" charset="-128"/>
                <a:cs typeface="Meiryo" charset="-128"/>
              </a:rPr>
              <a:t>東京トラック事業健康保険組合  令和</a:t>
            </a:r>
            <a:r>
              <a:rPr lang="en-US" altLang="ja-JP" sz="1600" b="1" dirty="0">
                <a:solidFill>
                  <a:prstClr val="white"/>
                </a:solidFill>
                <a:latin typeface="Meiryo" charset="-128"/>
                <a:ea typeface="Meiryo" charset="-128"/>
                <a:cs typeface="Meiryo" charset="-128"/>
              </a:rPr>
              <a:t>7</a:t>
            </a:r>
            <a:r>
              <a:rPr lang="ja-JP" altLang="en-US" sz="1600" b="1" dirty="0">
                <a:solidFill>
                  <a:prstClr val="white"/>
                </a:solidFill>
                <a:latin typeface="Meiryo" charset="-128"/>
                <a:ea typeface="Meiryo" charset="-128"/>
                <a:cs typeface="Meiryo" charset="-128"/>
              </a:rPr>
              <a:t>年度 補助金事業　</a:t>
            </a:r>
            <a:r>
              <a:rPr lang="en-US" altLang="ja-JP" sz="3200" b="1" dirty="0">
                <a:solidFill>
                  <a:prstClr val="white"/>
                </a:solidFill>
                <a:latin typeface="Meiryo" charset="-128"/>
                <a:ea typeface="Meiryo" charset="-128"/>
                <a:cs typeface="Meiryo" charset="-128"/>
              </a:rPr>
              <a:t/>
            </a:r>
            <a:br>
              <a:rPr lang="en-US" altLang="ja-JP" sz="3200" b="1" dirty="0">
                <a:solidFill>
                  <a:prstClr val="white"/>
                </a:solidFill>
                <a:latin typeface="Meiryo" charset="-128"/>
                <a:ea typeface="Meiryo" charset="-128"/>
                <a:cs typeface="Meiryo" charset="-128"/>
              </a:rPr>
            </a:br>
            <a:r>
              <a:rPr lang="ja-JP" altLang="en-US" sz="3600" b="1" dirty="0">
                <a:solidFill>
                  <a:prstClr val="white"/>
                </a:solidFill>
                <a:latin typeface="Meiryo" charset="-128"/>
                <a:ea typeface="Meiryo" charset="-128"/>
                <a:cs typeface="Meiryo" charset="-128"/>
              </a:rPr>
              <a:t>「脳</a:t>
            </a:r>
            <a:r>
              <a:rPr lang="en-US" altLang="ja-JP" sz="3600" b="1" dirty="0">
                <a:solidFill>
                  <a:prstClr val="white"/>
                </a:solidFill>
                <a:latin typeface="Meiryo" charset="-128"/>
                <a:ea typeface="Meiryo" charset="-128"/>
                <a:cs typeface="Meiryo" charset="-128"/>
              </a:rPr>
              <a:t>MRI</a:t>
            </a:r>
            <a:r>
              <a:rPr lang="ja-JP" altLang="en-US" sz="3600" b="1" dirty="0">
                <a:solidFill>
                  <a:prstClr val="white"/>
                </a:solidFill>
                <a:latin typeface="Meiryo" charset="-128"/>
                <a:ea typeface="Meiryo" charset="-128"/>
                <a:cs typeface="Meiryo" charset="-128"/>
              </a:rPr>
              <a:t>健診」ご案内</a:t>
            </a:r>
            <a:endParaRPr kumimoji="1" lang="ja-JP" altLang="en-US" dirty="0"/>
          </a:p>
        </p:txBody>
      </p:sp>
      <p:sp>
        <p:nvSpPr>
          <p:cNvPr id="13" name="正方形/長方形 12">
            <a:extLst>
              <a:ext uri="{FF2B5EF4-FFF2-40B4-BE49-F238E27FC236}">
                <a16:creationId xmlns:a16="http://schemas.microsoft.com/office/drawing/2014/main" id="{CCBDAC7F-181A-4EF2-B099-D3D4D25FC3C7}"/>
              </a:ext>
            </a:extLst>
          </p:cNvPr>
          <p:cNvSpPr/>
          <p:nvPr/>
        </p:nvSpPr>
        <p:spPr>
          <a:xfrm>
            <a:off x="-363671" y="4235570"/>
            <a:ext cx="7433734" cy="830997"/>
          </a:xfrm>
          <a:prstGeom prst="rect">
            <a:avLst/>
          </a:prstGeom>
        </p:spPr>
        <p:txBody>
          <a:bodyPr wrap="square">
            <a:spAutoFit/>
          </a:bodyPr>
          <a:lstStyle/>
          <a:p>
            <a:pPr algn="ctr"/>
            <a:r>
              <a:rPr lang="ja-JP" altLang="en-US" sz="1100" b="1" dirty="0">
                <a:solidFill>
                  <a:srgbClr val="008000"/>
                </a:solidFill>
                <a:latin typeface="Meiryo UI" panose="020B0604030504040204" pitchFamily="50" charset="-128"/>
                <a:ea typeface="Meiryo UI" panose="020B0604030504040204" pitchFamily="50" charset="-128"/>
              </a:rPr>
              <a:t>（</a:t>
            </a:r>
            <a:r>
              <a:rPr lang="en-US" altLang="ja-JP" sz="1100" b="1" dirty="0">
                <a:solidFill>
                  <a:srgbClr val="008000"/>
                </a:solidFill>
                <a:latin typeface="Meiryo UI" panose="020B0604030504040204" pitchFamily="50" charset="-128"/>
                <a:ea typeface="Meiryo UI" panose="020B0604030504040204" pitchFamily="50" charset="-128"/>
              </a:rPr>
              <a:t>H29.1</a:t>
            </a:r>
            <a:r>
              <a:rPr lang="ja-JP" altLang="en-US" sz="1100" b="1" dirty="0">
                <a:solidFill>
                  <a:srgbClr val="008000"/>
                </a:solidFill>
                <a:latin typeface="Meiryo UI" panose="020B0604030504040204" pitchFamily="50" charset="-128"/>
                <a:ea typeface="Meiryo UI" panose="020B0604030504040204" pitchFamily="50" charset="-128"/>
              </a:rPr>
              <a:t>月）</a:t>
            </a:r>
            <a:r>
              <a:rPr lang="ja-JP" altLang="en-US" sz="2400" b="1" dirty="0">
                <a:solidFill>
                  <a:srgbClr val="008000"/>
                </a:solidFill>
                <a:latin typeface="Meiryo UI" panose="020B0604030504040204" pitchFamily="50" charset="-128"/>
                <a:ea typeface="Meiryo UI" panose="020B0604030504040204" pitchFamily="50" charset="-128"/>
              </a:rPr>
              <a:t>社会問題化する事故増加に対して</a:t>
            </a:r>
            <a:r>
              <a:rPr lang="ja-JP" altLang="en-US" sz="2400" b="1" dirty="0">
                <a:solidFill>
                  <a:srgbClr val="008000"/>
                </a:solidFill>
                <a:latin typeface="メイリオ" panose="020B0604030504040204" pitchFamily="50" charset="-128"/>
                <a:ea typeface="メイリオ" panose="020B0604030504040204" pitchFamily="50" charset="-128"/>
              </a:rPr>
              <a:t>立法化</a:t>
            </a:r>
            <a:r>
              <a:rPr lang="ja-JP" altLang="en-US" sz="1000" b="1" dirty="0">
                <a:solidFill>
                  <a:srgbClr val="008000"/>
                </a:solidFill>
                <a:latin typeface="Meiryo UI" panose="020B0604030504040204" pitchFamily="50" charset="-128"/>
                <a:ea typeface="Meiryo UI" panose="020B0604030504040204" pitchFamily="50" charset="-128"/>
              </a:rPr>
              <a:t>、</a:t>
            </a:r>
            <a:endParaRPr lang="en-US" altLang="ja-JP" sz="1000" b="1" dirty="0">
              <a:solidFill>
                <a:srgbClr val="008000"/>
              </a:solidFill>
              <a:latin typeface="Meiryo UI" panose="020B0604030504040204" pitchFamily="50" charset="-128"/>
              <a:ea typeface="Meiryo UI" panose="020B0604030504040204" pitchFamily="50" charset="-128"/>
            </a:endParaRPr>
          </a:p>
          <a:p>
            <a:pPr algn="ctr"/>
            <a:r>
              <a:rPr lang="ja-JP" altLang="en-US" sz="2400" b="1" dirty="0">
                <a:solidFill>
                  <a:srgbClr val="008000"/>
                </a:solidFill>
                <a:latin typeface="Meiryo UI" panose="020B0604030504040204" pitchFamily="50" charset="-128"/>
                <a:ea typeface="Meiryo UI" panose="020B0604030504040204" pitchFamily="50" charset="-128"/>
              </a:rPr>
              <a:t>国土交通省「脳血管疾患対策ガイドライン」策定</a:t>
            </a:r>
            <a:endParaRPr lang="en-US" altLang="ja-JP" sz="2400" b="1" dirty="0">
              <a:solidFill>
                <a:srgbClr val="008000"/>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6947DE78-A5D2-469B-9C9E-DDE595957AB3}"/>
              </a:ext>
            </a:extLst>
          </p:cNvPr>
          <p:cNvSpPr/>
          <p:nvPr/>
        </p:nvSpPr>
        <p:spPr>
          <a:xfrm>
            <a:off x="189620" y="8689798"/>
            <a:ext cx="6547931" cy="395635"/>
          </a:xfrm>
          <a:prstGeom prst="rect">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Meiryo UI" panose="020B0604030504040204" pitchFamily="50" charset="-128"/>
                <a:ea typeface="Meiryo UI" panose="020B0604030504040204" pitchFamily="50" charset="-128"/>
              </a:rPr>
              <a:t>「</a:t>
            </a:r>
            <a:r>
              <a:rPr kumimoji="1" lang="ja-JP" altLang="en-US" sz="2000" b="1" dirty="0">
                <a:latin typeface="Meiryo UI" panose="020B0604030504040204" pitchFamily="50" charset="-128"/>
                <a:ea typeface="Meiryo UI" panose="020B0604030504040204" pitchFamily="50" charset="-128"/>
              </a:rPr>
              <a:t>脳</a:t>
            </a:r>
            <a:r>
              <a:rPr kumimoji="1" lang="en-US" altLang="ja-JP" sz="2000" b="1" dirty="0">
                <a:latin typeface="Meiryo UI" panose="020B0604030504040204" pitchFamily="50" charset="-128"/>
                <a:ea typeface="Meiryo UI" panose="020B0604030504040204" pitchFamily="50" charset="-128"/>
              </a:rPr>
              <a:t>MRI</a:t>
            </a:r>
            <a:r>
              <a:rPr kumimoji="1" lang="ja-JP" altLang="en-US" sz="2000" b="1" dirty="0">
                <a:latin typeface="Meiryo UI" panose="020B0604030504040204" pitchFamily="50" charset="-128"/>
                <a:ea typeface="Meiryo UI" panose="020B0604030504040204" pitchFamily="50" charset="-128"/>
              </a:rPr>
              <a:t>健診」</a:t>
            </a:r>
            <a:r>
              <a:rPr kumimoji="1" lang="en-US" altLang="ja-JP" sz="2000" b="1" dirty="0">
                <a:latin typeface="Meiryo UI" panose="020B0604030504040204" pitchFamily="50" charset="-128"/>
                <a:ea typeface="Meiryo UI" panose="020B0604030504040204" pitchFamily="50" charset="-128"/>
              </a:rPr>
              <a:t>4</a:t>
            </a:r>
            <a:r>
              <a:rPr kumimoji="1" lang="ja-JP" altLang="en-US" sz="2000" b="1" dirty="0">
                <a:latin typeface="Meiryo UI" panose="020B0604030504040204" pitchFamily="50" charset="-128"/>
                <a:ea typeface="Meiryo UI" panose="020B0604030504040204" pitchFamily="50" charset="-128"/>
              </a:rPr>
              <a:t>つの特長</a:t>
            </a:r>
          </a:p>
        </p:txBody>
      </p:sp>
      <p:pic>
        <p:nvPicPr>
          <p:cNvPr id="52" name="Picture 2" descr="C:\Users\aki-nakaya\Desktop\ガジェット\MRA_4.png">
            <a:extLst>
              <a:ext uri="{FF2B5EF4-FFF2-40B4-BE49-F238E27FC236}">
                <a16:creationId xmlns:a16="http://schemas.microsoft.com/office/drawing/2014/main" id="{B572FAFC-45BA-45E8-AC6A-4BADB78295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0959" y="6027635"/>
            <a:ext cx="1129774" cy="941479"/>
          </a:xfrm>
          <a:prstGeom prst="rect">
            <a:avLst/>
          </a:prstGeom>
          <a:noFill/>
          <a:extLst>
            <a:ext uri="{909E8E84-426E-40DD-AFC4-6F175D3DCCD1}">
              <a14:hiddenFill xmlns:a14="http://schemas.microsoft.com/office/drawing/2010/main">
                <a:solidFill>
                  <a:srgbClr val="FFFFFF"/>
                </a:solidFill>
              </a14:hiddenFill>
            </a:ext>
          </a:extLst>
        </p:spPr>
      </p:pic>
      <p:sp>
        <p:nvSpPr>
          <p:cNvPr id="53" name="テキスト ボックス 52">
            <a:extLst>
              <a:ext uri="{FF2B5EF4-FFF2-40B4-BE49-F238E27FC236}">
                <a16:creationId xmlns:a16="http://schemas.microsoft.com/office/drawing/2014/main" id="{4BA6D2AB-5B49-4465-9D8B-EBA91B042140}"/>
              </a:ext>
            </a:extLst>
          </p:cNvPr>
          <p:cNvSpPr txBox="1"/>
          <p:nvPr/>
        </p:nvSpPr>
        <p:spPr>
          <a:xfrm>
            <a:off x="5145538" y="6956102"/>
            <a:ext cx="1366795" cy="954107"/>
          </a:xfrm>
          <a:prstGeom prst="rect">
            <a:avLst/>
          </a:prstGeom>
          <a:noFill/>
        </p:spPr>
        <p:txBody>
          <a:bodyPr wrap="square" rtlCol="0">
            <a:spAutoFit/>
          </a:bodyPr>
          <a:lstStyle/>
          <a:p>
            <a:r>
              <a:rPr kumimoji="1" lang="en-US" altLang="ja-JP" sz="1100" b="1" dirty="0">
                <a:latin typeface="Meiryo UI" panose="020B0604030504040204" pitchFamily="50" charset="-128"/>
                <a:ea typeface="Meiryo UI" panose="020B0604030504040204" pitchFamily="50" charset="-128"/>
                <a:cs typeface="Meiryo UI" panose="020B0604030504040204" pitchFamily="50" charset="-128"/>
              </a:rPr>
              <a:t>MRA</a:t>
            </a:r>
            <a:r>
              <a:rPr kumimoji="1" lang="ja-JP" altLang="en-US" sz="1100" b="1" dirty="0">
                <a:latin typeface="Meiryo UI" panose="020B0604030504040204" pitchFamily="50" charset="-128"/>
                <a:ea typeface="Meiryo UI" panose="020B0604030504040204" pitchFamily="50" charset="-128"/>
                <a:cs typeface="Meiryo UI" panose="020B0604030504040204" pitchFamily="50" charset="-128"/>
              </a:rPr>
              <a:t>検査</a:t>
            </a:r>
            <a:endParaRPr kumimoji="1"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脳血管のみを立体的に抽出する検査。主にくも膜下出血の原因となる脳動脈瘤発見など、脳血管障害の発見に用いられます</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テキスト ボックス 53">
            <a:extLst>
              <a:ext uri="{FF2B5EF4-FFF2-40B4-BE49-F238E27FC236}">
                <a16:creationId xmlns:a16="http://schemas.microsoft.com/office/drawing/2014/main" id="{08178628-7A0E-4814-A933-49B88D9DE3F2}"/>
              </a:ext>
            </a:extLst>
          </p:cNvPr>
          <p:cNvSpPr txBox="1"/>
          <p:nvPr/>
        </p:nvSpPr>
        <p:spPr>
          <a:xfrm>
            <a:off x="3803163" y="6935592"/>
            <a:ext cx="1366795" cy="954107"/>
          </a:xfrm>
          <a:prstGeom prst="rect">
            <a:avLst/>
          </a:prstGeom>
          <a:noFill/>
        </p:spPr>
        <p:txBody>
          <a:bodyPr wrap="square" rtlCol="0">
            <a:spAutoFit/>
          </a:bodyPr>
          <a:lstStyle/>
          <a:p>
            <a:r>
              <a:rPr kumimoji="1" lang="en-US" altLang="ja-JP" sz="1100" b="1" dirty="0">
                <a:latin typeface="Meiryo UI" panose="020B0604030504040204" pitchFamily="50" charset="-128"/>
                <a:ea typeface="Meiryo UI" panose="020B0604030504040204" pitchFamily="50" charset="-128"/>
                <a:cs typeface="Meiryo UI" panose="020B0604030504040204" pitchFamily="50" charset="-128"/>
              </a:rPr>
              <a:t>MRI</a:t>
            </a:r>
            <a:r>
              <a:rPr kumimoji="1" lang="ja-JP" altLang="en-US" sz="1100" b="1" dirty="0">
                <a:latin typeface="Meiryo UI" panose="020B0604030504040204" pitchFamily="50" charset="-128"/>
                <a:ea typeface="Meiryo UI" panose="020B0604030504040204" pitchFamily="50" charset="-128"/>
                <a:cs typeface="Meiryo UI" panose="020B0604030504040204" pitchFamily="50" charset="-128"/>
              </a:rPr>
              <a:t>検査</a:t>
            </a:r>
            <a:endParaRPr kumimoji="1"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全方位的に脳腫瘍、脳梗塞などの病変の場所、形や広がりを検査。主に脳腫瘍、脳梗塞などの発見に役立ちます</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55" name="Picture 3" descr="C:\Users\aki-nakaya\Desktop\ガジェット\MRI_3.png">
            <a:extLst>
              <a:ext uri="{FF2B5EF4-FFF2-40B4-BE49-F238E27FC236}">
                <a16:creationId xmlns:a16="http://schemas.microsoft.com/office/drawing/2014/main" id="{E27539D1-FA53-4A12-92ED-66C80870C9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77859" y="6040647"/>
            <a:ext cx="1099532" cy="920349"/>
          </a:xfrm>
          <a:prstGeom prst="rect">
            <a:avLst/>
          </a:prstGeom>
          <a:noFill/>
          <a:extLst>
            <a:ext uri="{909E8E84-426E-40DD-AFC4-6F175D3DCCD1}">
              <a14:hiddenFill xmlns:a14="http://schemas.microsoft.com/office/drawing/2010/main">
                <a:solidFill>
                  <a:srgbClr val="FFFFFF"/>
                </a:solidFill>
              </a14:hiddenFill>
            </a:ext>
          </a:extLst>
        </p:spPr>
      </p:pic>
      <p:sp>
        <p:nvSpPr>
          <p:cNvPr id="56" name="テキスト ボックス 55">
            <a:extLst>
              <a:ext uri="{FF2B5EF4-FFF2-40B4-BE49-F238E27FC236}">
                <a16:creationId xmlns:a16="http://schemas.microsoft.com/office/drawing/2014/main" id="{BB8E3C67-852E-4DA7-A04B-75C50CE7CE14}"/>
              </a:ext>
            </a:extLst>
          </p:cNvPr>
          <p:cNvSpPr txBox="1"/>
          <p:nvPr/>
        </p:nvSpPr>
        <p:spPr>
          <a:xfrm>
            <a:off x="98211" y="5911435"/>
            <a:ext cx="377964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出典：国土交通省「自動車運送事業者における脳血管疾患対策ガイドライン」より抜粋</a:t>
            </a:r>
          </a:p>
        </p:txBody>
      </p:sp>
      <p:sp>
        <p:nvSpPr>
          <p:cNvPr id="21" name="楕円 20">
            <a:extLst>
              <a:ext uri="{FF2B5EF4-FFF2-40B4-BE49-F238E27FC236}">
                <a16:creationId xmlns:a16="http://schemas.microsoft.com/office/drawing/2014/main" id="{D3EE532B-E252-4302-BE7A-39CACDA64A96}"/>
              </a:ext>
            </a:extLst>
          </p:cNvPr>
          <p:cNvSpPr/>
          <p:nvPr/>
        </p:nvSpPr>
        <p:spPr>
          <a:xfrm>
            <a:off x="838714" y="6355099"/>
            <a:ext cx="1420001" cy="137875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メモ 11">
            <a:extLst>
              <a:ext uri="{FF2B5EF4-FFF2-40B4-BE49-F238E27FC236}">
                <a16:creationId xmlns:a16="http://schemas.microsoft.com/office/drawing/2014/main" id="{612E90B2-3F3D-4382-89D7-0B086834E1B0}"/>
              </a:ext>
            </a:extLst>
          </p:cNvPr>
          <p:cNvSpPr/>
          <p:nvPr/>
        </p:nvSpPr>
        <p:spPr>
          <a:xfrm rot="540000">
            <a:off x="5692668" y="154405"/>
            <a:ext cx="1082283" cy="553169"/>
          </a:xfrm>
          <a:prstGeom prst="foldedCorner">
            <a:avLst/>
          </a:prstGeom>
          <a:solidFill>
            <a:srgbClr val="FF99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補助金額</a:t>
            </a:r>
            <a:endParaRPr lang="en-US" altLang="ja-JP" sz="1050" b="1" dirty="0">
              <a:solidFill>
                <a:schemeClr val="tx1"/>
              </a:solidFill>
              <a:latin typeface="Meiryo UI" panose="020B0604030504040204" pitchFamily="50" charset="-128"/>
              <a:ea typeface="Meiryo UI" panose="020B0604030504040204" pitchFamily="50" charset="-128"/>
            </a:endParaRPr>
          </a:p>
          <a:p>
            <a:pPr algn="ctr"/>
            <a:r>
              <a:rPr kumimoji="1" lang="en-US" altLang="ja-JP" sz="1600" b="1" dirty="0">
                <a:solidFill>
                  <a:schemeClr val="tx1"/>
                </a:solidFill>
                <a:latin typeface="Meiryo UI" panose="020B0604030504040204" pitchFamily="50" charset="-128"/>
                <a:ea typeface="Meiryo UI" panose="020B0604030504040204" pitchFamily="50" charset="-128"/>
              </a:rPr>
              <a:t>10,000</a:t>
            </a:r>
            <a:r>
              <a:rPr kumimoji="1" lang="ja-JP" altLang="en-US" sz="1050" b="1" dirty="0">
                <a:solidFill>
                  <a:schemeClr val="tx1"/>
                </a:solidFill>
                <a:latin typeface="Meiryo UI" panose="020B0604030504040204" pitchFamily="50" charset="-128"/>
                <a:ea typeface="Meiryo UI" panose="020B0604030504040204" pitchFamily="50" charset="-128"/>
              </a:rPr>
              <a:t>円</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22F08B2D-8E63-4B60-9427-AB902C5184E4}"/>
              </a:ext>
            </a:extLst>
          </p:cNvPr>
          <p:cNvSpPr txBox="1"/>
          <p:nvPr/>
        </p:nvSpPr>
        <p:spPr>
          <a:xfrm>
            <a:off x="403287" y="9141420"/>
            <a:ext cx="1533546" cy="738664"/>
          </a:xfrm>
          <a:prstGeom prst="rect">
            <a:avLst/>
          </a:prstGeom>
          <a:noFill/>
        </p:spPr>
        <p:txBody>
          <a:bodyPr wrap="square" rtlCol="0">
            <a:spAutoFit/>
          </a:bodyPr>
          <a:lstStyle/>
          <a:p>
            <a:r>
              <a:rPr kumimoji="1" lang="ja-JP" altLang="en-US" sz="1400" dirty="0">
                <a:solidFill>
                  <a:schemeClr val="accent1">
                    <a:lumMod val="50000"/>
                  </a:schemeClr>
                </a:solidFill>
                <a:latin typeface="Meiryo UI" panose="020B0604030504040204" pitchFamily="50" charset="-128"/>
                <a:ea typeface="Meiryo UI" panose="020B0604030504040204" pitchFamily="50" charset="-128"/>
              </a:rPr>
              <a:t>全国</a:t>
            </a:r>
            <a:r>
              <a:rPr lang="en-US" altLang="ja-JP" sz="1400" dirty="0">
                <a:solidFill>
                  <a:schemeClr val="accent1">
                    <a:lumMod val="50000"/>
                  </a:schemeClr>
                </a:solidFill>
                <a:latin typeface="Meiryo UI" panose="020B0604030504040204" pitchFamily="50" charset="-128"/>
                <a:ea typeface="Meiryo UI" panose="020B0604030504040204" pitchFamily="50" charset="-128"/>
              </a:rPr>
              <a:t>200</a:t>
            </a:r>
            <a:r>
              <a:rPr lang="ja-JP" altLang="en-US" sz="1400" dirty="0">
                <a:solidFill>
                  <a:schemeClr val="accent1">
                    <a:lumMod val="50000"/>
                  </a:schemeClr>
                </a:solidFill>
                <a:latin typeface="Meiryo UI" panose="020B0604030504040204" pitchFamily="50" charset="-128"/>
                <a:ea typeface="Meiryo UI" panose="020B0604030504040204" pitchFamily="50" charset="-128"/>
              </a:rPr>
              <a:t>以上の専門医のいる医療機関と提携</a:t>
            </a:r>
            <a:endParaRPr kumimoji="1" lang="ja-JP" altLang="en-US" sz="1400" dirty="0">
              <a:solidFill>
                <a:schemeClr val="accent1">
                  <a:lumMod val="50000"/>
                </a:schemeClr>
              </a:solidFill>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5690E31B-7B16-448D-AC9E-1B8685A873E8}"/>
              </a:ext>
            </a:extLst>
          </p:cNvPr>
          <p:cNvSpPr txBox="1"/>
          <p:nvPr/>
        </p:nvSpPr>
        <p:spPr>
          <a:xfrm>
            <a:off x="2123815" y="9143272"/>
            <a:ext cx="1311390" cy="738664"/>
          </a:xfrm>
          <a:prstGeom prst="rect">
            <a:avLst/>
          </a:prstGeom>
          <a:noFill/>
        </p:spPr>
        <p:txBody>
          <a:bodyPr wrap="square" rtlCol="0">
            <a:spAutoFit/>
          </a:bodyPr>
          <a:lstStyle/>
          <a:p>
            <a:r>
              <a:rPr lang="ja-JP" altLang="en-US" sz="1400" dirty="0">
                <a:solidFill>
                  <a:schemeClr val="accent1">
                    <a:lumMod val="50000"/>
                  </a:schemeClr>
                </a:solidFill>
                <a:latin typeface="Meiryo UI" panose="020B0604030504040204" pitchFamily="50" charset="-128"/>
                <a:ea typeface="Meiryo UI" panose="020B0604030504040204" pitchFamily="50" charset="-128"/>
              </a:rPr>
              <a:t>お近くの医療機関と日時を選択～ネット予約</a:t>
            </a:r>
            <a:endParaRPr kumimoji="1" lang="ja-JP" altLang="en-US" sz="1400" dirty="0">
              <a:solidFill>
                <a:schemeClr val="accent1">
                  <a:lumMod val="50000"/>
                </a:schemeClr>
              </a:solidFill>
              <a:latin typeface="Meiryo UI" panose="020B0604030504040204" pitchFamily="50" charset="-128"/>
              <a:ea typeface="Meiryo UI" panose="020B0604030504040204" pitchFamily="50" charset="-128"/>
            </a:endParaRPr>
          </a:p>
        </p:txBody>
      </p:sp>
      <p:sp>
        <p:nvSpPr>
          <p:cNvPr id="60" name="テキスト ボックス 59">
            <a:extLst>
              <a:ext uri="{FF2B5EF4-FFF2-40B4-BE49-F238E27FC236}">
                <a16:creationId xmlns:a16="http://schemas.microsoft.com/office/drawing/2014/main" id="{BF99F4AC-2D04-4203-96C4-19D5CC6233C8}"/>
              </a:ext>
            </a:extLst>
          </p:cNvPr>
          <p:cNvSpPr txBox="1"/>
          <p:nvPr/>
        </p:nvSpPr>
        <p:spPr>
          <a:xfrm>
            <a:off x="3679591" y="9095509"/>
            <a:ext cx="1207674" cy="738664"/>
          </a:xfrm>
          <a:prstGeom prst="rect">
            <a:avLst/>
          </a:prstGeom>
          <a:noFill/>
        </p:spPr>
        <p:txBody>
          <a:bodyPr wrap="square" rtlCol="0">
            <a:spAutoFit/>
          </a:bodyPr>
          <a:lstStyle/>
          <a:p>
            <a:r>
              <a:rPr kumimoji="1" lang="ja-JP" altLang="en-US" sz="1400" dirty="0">
                <a:solidFill>
                  <a:schemeClr val="accent1">
                    <a:lumMod val="50000"/>
                  </a:schemeClr>
                </a:solidFill>
                <a:latin typeface="Meiryo UI" panose="020B0604030504040204" pitchFamily="50" charset="-128"/>
                <a:ea typeface="Meiryo UI" panose="020B0604030504040204" pitchFamily="50" charset="-128"/>
              </a:rPr>
              <a:t>国交省ガイドラインに準拠した診断結果</a:t>
            </a:r>
            <a:r>
              <a:rPr kumimoji="1" lang="ja-JP" altLang="en-US" sz="1400" baseline="30000" dirty="0">
                <a:solidFill>
                  <a:schemeClr val="accent1">
                    <a:lumMod val="50000"/>
                  </a:schemeClr>
                </a:solidFill>
                <a:latin typeface="Meiryo UI" panose="020B0604030504040204" pitchFamily="50" charset="-128"/>
                <a:ea typeface="Meiryo UI" panose="020B0604030504040204" pitchFamily="50" charset="-128"/>
              </a:rPr>
              <a:t>＊</a:t>
            </a:r>
            <a:endParaRPr kumimoji="1" lang="en-US" altLang="ja-JP" sz="1400" baseline="30000"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2409941B-5DF8-4B4A-9EBF-5D0DCE1712F2}"/>
              </a:ext>
            </a:extLst>
          </p:cNvPr>
          <p:cNvSpPr/>
          <p:nvPr/>
        </p:nvSpPr>
        <p:spPr>
          <a:xfrm>
            <a:off x="3679591" y="9739720"/>
            <a:ext cx="1467068" cy="200055"/>
          </a:xfrm>
          <a:prstGeom prst="rect">
            <a:avLst/>
          </a:prstGeom>
        </p:spPr>
        <p:txBody>
          <a:bodyPr wrap="none">
            <a:spAutoFit/>
          </a:bodyPr>
          <a:lstStyle/>
          <a:p>
            <a:r>
              <a:rPr lang="ja-JP" altLang="en-US" sz="700" dirty="0">
                <a:latin typeface="Meiryo UI" panose="020B0604030504040204" pitchFamily="50" charset="-128"/>
                <a:ea typeface="Meiryo UI" panose="020B0604030504040204" pitchFamily="50" charset="-128"/>
              </a:rPr>
              <a:t>＊一部独自形式の場合もあります。</a:t>
            </a:r>
          </a:p>
        </p:txBody>
      </p:sp>
      <p:sp>
        <p:nvSpPr>
          <p:cNvPr id="58" name="テキスト ボックス 57">
            <a:extLst>
              <a:ext uri="{FF2B5EF4-FFF2-40B4-BE49-F238E27FC236}">
                <a16:creationId xmlns:a16="http://schemas.microsoft.com/office/drawing/2014/main" id="{E1B12811-76C8-40D7-AA33-CADD267C6581}"/>
              </a:ext>
            </a:extLst>
          </p:cNvPr>
          <p:cNvSpPr txBox="1"/>
          <p:nvPr/>
        </p:nvSpPr>
        <p:spPr>
          <a:xfrm>
            <a:off x="229052" y="9122839"/>
            <a:ext cx="224628" cy="769441"/>
          </a:xfrm>
          <a:prstGeom prst="rect">
            <a:avLst/>
          </a:prstGeom>
          <a:solidFill>
            <a:srgbClr val="008000"/>
          </a:solidFill>
          <a:ln>
            <a:solidFill>
              <a:srgbClr val="008000"/>
            </a:solidFill>
          </a:ln>
        </p:spPr>
        <p:txBody>
          <a:bodyPr wrap="square" rtlCol="0">
            <a:spAutoFit/>
          </a:bodyPr>
          <a:lstStyle/>
          <a:p>
            <a:pPr algn="ctr"/>
            <a:r>
              <a:rPr kumimoji="1" lang="en-US" altLang="ja-JP" sz="2400" dirty="0">
                <a:solidFill>
                  <a:schemeClr val="bg1"/>
                </a:solidFill>
              </a:rPr>
              <a:t>1</a:t>
            </a:r>
          </a:p>
          <a:p>
            <a:pPr algn="ctr"/>
            <a:endParaRPr kumimoji="1" lang="ja-JP" altLang="en-US" sz="2000" dirty="0">
              <a:solidFill>
                <a:schemeClr val="bg1"/>
              </a:solidFill>
            </a:endParaRPr>
          </a:p>
        </p:txBody>
      </p:sp>
      <p:sp>
        <p:nvSpPr>
          <p:cNvPr id="63" name="テキスト ボックス 62">
            <a:extLst>
              <a:ext uri="{FF2B5EF4-FFF2-40B4-BE49-F238E27FC236}">
                <a16:creationId xmlns:a16="http://schemas.microsoft.com/office/drawing/2014/main" id="{CCC11DAC-0947-4700-88B2-0C48E66518F4}"/>
              </a:ext>
            </a:extLst>
          </p:cNvPr>
          <p:cNvSpPr txBox="1"/>
          <p:nvPr/>
        </p:nvSpPr>
        <p:spPr>
          <a:xfrm>
            <a:off x="1911598" y="9125092"/>
            <a:ext cx="224627" cy="769441"/>
          </a:xfrm>
          <a:prstGeom prst="rect">
            <a:avLst/>
          </a:prstGeom>
          <a:solidFill>
            <a:srgbClr val="008000"/>
          </a:solidFill>
          <a:ln>
            <a:solidFill>
              <a:srgbClr val="008000"/>
            </a:solidFill>
          </a:ln>
        </p:spPr>
        <p:txBody>
          <a:bodyPr wrap="square" rtlCol="0">
            <a:spAutoFit/>
          </a:bodyPr>
          <a:lstStyle/>
          <a:p>
            <a:pPr algn="ctr"/>
            <a:r>
              <a:rPr kumimoji="1" lang="en-US" altLang="ja-JP" sz="2400" dirty="0">
                <a:solidFill>
                  <a:schemeClr val="bg1"/>
                </a:solidFill>
              </a:rPr>
              <a:t>2</a:t>
            </a:r>
          </a:p>
          <a:p>
            <a:pPr algn="ctr"/>
            <a:endParaRPr kumimoji="1" lang="ja-JP" altLang="en-US" sz="2000" dirty="0">
              <a:solidFill>
                <a:schemeClr val="bg1"/>
              </a:solidFill>
            </a:endParaRPr>
          </a:p>
        </p:txBody>
      </p:sp>
      <p:sp>
        <p:nvSpPr>
          <p:cNvPr id="64" name="テキスト ボックス 63">
            <a:extLst>
              <a:ext uri="{FF2B5EF4-FFF2-40B4-BE49-F238E27FC236}">
                <a16:creationId xmlns:a16="http://schemas.microsoft.com/office/drawing/2014/main" id="{85DE8DB8-CB52-4271-B91C-C12755682871}"/>
              </a:ext>
            </a:extLst>
          </p:cNvPr>
          <p:cNvSpPr txBox="1"/>
          <p:nvPr/>
        </p:nvSpPr>
        <p:spPr>
          <a:xfrm>
            <a:off x="5133862" y="9133256"/>
            <a:ext cx="202311" cy="769441"/>
          </a:xfrm>
          <a:prstGeom prst="rect">
            <a:avLst/>
          </a:prstGeom>
          <a:solidFill>
            <a:srgbClr val="008000"/>
          </a:solidFill>
          <a:ln>
            <a:solidFill>
              <a:srgbClr val="008000"/>
            </a:solidFill>
          </a:ln>
        </p:spPr>
        <p:txBody>
          <a:bodyPr wrap="square" rtlCol="0">
            <a:spAutoFit/>
          </a:bodyPr>
          <a:lstStyle/>
          <a:p>
            <a:pPr algn="ctr"/>
            <a:r>
              <a:rPr lang="en-US" altLang="ja-JP" sz="2400" dirty="0">
                <a:solidFill>
                  <a:schemeClr val="bg1"/>
                </a:solidFill>
              </a:rPr>
              <a:t>4</a:t>
            </a:r>
          </a:p>
          <a:p>
            <a:pPr algn="ctr"/>
            <a:endParaRPr kumimoji="1" lang="ja-JP" altLang="en-US" sz="2000" dirty="0">
              <a:solidFill>
                <a:schemeClr val="bg1"/>
              </a:solidFill>
            </a:endParaRPr>
          </a:p>
        </p:txBody>
      </p:sp>
      <p:sp>
        <p:nvSpPr>
          <p:cNvPr id="65" name="直角三角形 64">
            <a:extLst>
              <a:ext uri="{FF2B5EF4-FFF2-40B4-BE49-F238E27FC236}">
                <a16:creationId xmlns:a16="http://schemas.microsoft.com/office/drawing/2014/main" id="{8D48DF66-1317-48BF-ADB4-6983043E1264}"/>
              </a:ext>
            </a:extLst>
          </p:cNvPr>
          <p:cNvSpPr/>
          <p:nvPr/>
        </p:nvSpPr>
        <p:spPr>
          <a:xfrm flipH="1">
            <a:off x="315008" y="7299608"/>
            <a:ext cx="638175" cy="743773"/>
          </a:xfrm>
          <a:custGeom>
            <a:avLst/>
            <a:gdLst>
              <a:gd name="connsiteX0" fmla="*/ 0 w 438150"/>
              <a:gd name="connsiteY0" fmla="*/ 866775 h 866775"/>
              <a:gd name="connsiteX1" fmla="*/ 0 w 438150"/>
              <a:gd name="connsiteY1" fmla="*/ 0 h 866775"/>
              <a:gd name="connsiteX2" fmla="*/ 438150 w 438150"/>
              <a:gd name="connsiteY2" fmla="*/ 866775 h 866775"/>
              <a:gd name="connsiteX3" fmla="*/ 0 w 438150"/>
              <a:gd name="connsiteY3" fmla="*/ 866775 h 866775"/>
              <a:gd name="connsiteX0" fmla="*/ 200025 w 638175"/>
              <a:gd name="connsiteY0" fmla="*/ 647700 h 647700"/>
              <a:gd name="connsiteX1" fmla="*/ 0 w 638175"/>
              <a:gd name="connsiteY1" fmla="*/ 0 h 647700"/>
              <a:gd name="connsiteX2" fmla="*/ 638175 w 638175"/>
              <a:gd name="connsiteY2" fmla="*/ 647700 h 647700"/>
              <a:gd name="connsiteX3" fmla="*/ 200025 w 638175"/>
              <a:gd name="connsiteY3" fmla="*/ 647700 h 647700"/>
            </a:gdLst>
            <a:ahLst/>
            <a:cxnLst>
              <a:cxn ang="0">
                <a:pos x="connsiteX0" y="connsiteY0"/>
              </a:cxn>
              <a:cxn ang="0">
                <a:pos x="connsiteX1" y="connsiteY1"/>
              </a:cxn>
              <a:cxn ang="0">
                <a:pos x="connsiteX2" y="connsiteY2"/>
              </a:cxn>
              <a:cxn ang="0">
                <a:pos x="connsiteX3" y="connsiteY3"/>
              </a:cxn>
            </a:cxnLst>
            <a:rect l="l" t="t" r="r" b="b"/>
            <a:pathLst>
              <a:path w="638175" h="647700">
                <a:moveTo>
                  <a:pt x="200025" y="647700"/>
                </a:moveTo>
                <a:lnTo>
                  <a:pt x="0" y="0"/>
                </a:lnTo>
                <a:lnTo>
                  <a:pt x="638175" y="647700"/>
                </a:lnTo>
                <a:lnTo>
                  <a:pt x="200025" y="647700"/>
                </a:lnTo>
                <a:close/>
              </a:path>
            </a:pathLst>
          </a:custGeom>
          <a:solidFill>
            <a:srgbClr val="FFCC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C2AB6F5-6489-465A-B613-5F5C6E136691}"/>
              </a:ext>
            </a:extLst>
          </p:cNvPr>
          <p:cNvSpPr/>
          <p:nvPr/>
        </p:nvSpPr>
        <p:spPr>
          <a:xfrm>
            <a:off x="155446" y="8001325"/>
            <a:ext cx="6702554" cy="584775"/>
          </a:xfrm>
          <a:prstGeom prst="rect">
            <a:avLst/>
          </a:prstGeom>
          <a:noFill/>
        </p:spPr>
        <p:txBody>
          <a:bodyPr wrap="square">
            <a:spAutoFit/>
          </a:bodyPr>
          <a:lstStyle/>
          <a:p>
            <a:pPr algn="ctr"/>
            <a:r>
              <a:rPr lang="ja-JP" altLang="en-US"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「脳</a:t>
            </a:r>
            <a:r>
              <a:rPr lang="en-US" altLang="ja-JP"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MRI</a:t>
            </a:r>
            <a:r>
              <a:rPr lang="ja-JP" altLang="en-US"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健診」とは、頭部</a:t>
            </a:r>
            <a:r>
              <a:rPr lang="en-US" altLang="ja-JP"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MRI</a:t>
            </a:r>
            <a:r>
              <a:rPr lang="ja-JP" altLang="en-US"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MRA</a:t>
            </a:r>
            <a:r>
              <a:rPr lang="ja-JP" altLang="en-US"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検査のみを行う、比較的短時間・安価で</a:t>
            </a:r>
            <a:endParaRPr lang="en-US" altLang="ja-JP"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solidFill>
                  <a:srgbClr val="FF0000"/>
                </a:solidFill>
                <a:highlight>
                  <a:srgbClr val="FFCCFF"/>
                </a:highlight>
                <a:latin typeface="Meiryo UI" panose="020B0604030504040204" pitchFamily="50" charset="-128"/>
                <a:ea typeface="Meiryo UI" panose="020B0604030504040204" pitchFamily="50" charset="-128"/>
                <a:cs typeface="Meiryo UI" panose="020B0604030504040204" pitchFamily="50" charset="-128"/>
              </a:rPr>
              <a:t>脳梗塞、脳出血、脳動脈瘤の有無を確認できる簡易スクリーニング検査</a:t>
            </a:r>
            <a:endPar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a:extLst>
              <a:ext uri="{FF2B5EF4-FFF2-40B4-BE49-F238E27FC236}">
                <a16:creationId xmlns:a16="http://schemas.microsoft.com/office/drawing/2014/main" id="{9A39804F-E9CC-46C9-8DF7-11C4E98ABFBF}"/>
              </a:ext>
            </a:extLst>
          </p:cNvPr>
          <p:cNvSpPr/>
          <p:nvPr/>
        </p:nvSpPr>
        <p:spPr>
          <a:xfrm>
            <a:off x="193242" y="8586732"/>
            <a:ext cx="6544310" cy="171356"/>
          </a:xfrm>
          <a:prstGeom prst="rect">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latin typeface="Meiryo UI" panose="020B0604030504040204" pitchFamily="50" charset="-128"/>
                <a:ea typeface="Meiryo UI" panose="020B0604030504040204" pitchFamily="50" charset="-128"/>
              </a:rPr>
              <a:t>一般社団法人運転従事者脳</a:t>
            </a:r>
            <a:r>
              <a:rPr kumimoji="1" lang="en-US" altLang="ja-JP" sz="1050" b="1" dirty="0">
                <a:latin typeface="Meiryo UI" panose="020B0604030504040204" pitchFamily="50" charset="-128"/>
                <a:ea typeface="Meiryo UI" panose="020B0604030504040204" pitchFamily="50" charset="-128"/>
              </a:rPr>
              <a:t>MRI</a:t>
            </a:r>
            <a:r>
              <a:rPr kumimoji="1" lang="ja-JP" altLang="en-US" sz="1050" b="1" dirty="0">
                <a:latin typeface="Meiryo UI" panose="020B0604030504040204" pitchFamily="50" charset="-128"/>
                <a:ea typeface="Meiryo UI" panose="020B0604030504040204" pitchFamily="50" charset="-128"/>
              </a:rPr>
              <a:t>健診支援機構</a:t>
            </a:r>
          </a:p>
        </p:txBody>
      </p:sp>
      <p:sp>
        <p:nvSpPr>
          <p:cNvPr id="57" name="テキスト ボックス 56">
            <a:extLst>
              <a:ext uri="{FF2B5EF4-FFF2-40B4-BE49-F238E27FC236}">
                <a16:creationId xmlns:a16="http://schemas.microsoft.com/office/drawing/2014/main" id="{9E6638FC-F44F-4B0C-900E-ED102C8F9F03}"/>
              </a:ext>
            </a:extLst>
          </p:cNvPr>
          <p:cNvSpPr txBox="1"/>
          <p:nvPr/>
        </p:nvSpPr>
        <p:spPr>
          <a:xfrm>
            <a:off x="3491252" y="9133658"/>
            <a:ext cx="224627" cy="769441"/>
          </a:xfrm>
          <a:prstGeom prst="rect">
            <a:avLst/>
          </a:prstGeom>
          <a:solidFill>
            <a:srgbClr val="008000"/>
          </a:solidFill>
          <a:ln>
            <a:solidFill>
              <a:srgbClr val="008000"/>
            </a:solidFill>
          </a:ln>
        </p:spPr>
        <p:txBody>
          <a:bodyPr wrap="square" rtlCol="0">
            <a:spAutoFit/>
          </a:bodyPr>
          <a:lstStyle/>
          <a:p>
            <a:pPr algn="ctr"/>
            <a:r>
              <a:rPr lang="en-US" altLang="ja-JP" sz="2400" dirty="0">
                <a:solidFill>
                  <a:schemeClr val="bg1"/>
                </a:solidFill>
              </a:rPr>
              <a:t>3</a:t>
            </a:r>
          </a:p>
          <a:p>
            <a:pPr algn="ctr"/>
            <a:endParaRPr kumimoji="1" lang="ja-JP" altLang="en-US" sz="2000" dirty="0">
              <a:solidFill>
                <a:schemeClr val="bg1"/>
              </a:solidFill>
            </a:endParaRPr>
          </a:p>
        </p:txBody>
      </p:sp>
      <p:sp>
        <p:nvSpPr>
          <p:cNvPr id="61" name="テキスト ボックス 60">
            <a:extLst>
              <a:ext uri="{FF2B5EF4-FFF2-40B4-BE49-F238E27FC236}">
                <a16:creationId xmlns:a16="http://schemas.microsoft.com/office/drawing/2014/main" id="{675EE4B2-7E31-468A-B5FE-5ED03BECAD4B}"/>
              </a:ext>
            </a:extLst>
          </p:cNvPr>
          <p:cNvSpPr txBox="1"/>
          <p:nvPr/>
        </p:nvSpPr>
        <p:spPr>
          <a:xfrm>
            <a:off x="5362617" y="9128407"/>
            <a:ext cx="1587126" cy="677108"/>
          </a:xfrm>
          <a:prstGeom prst="rect">
            <a:avLst/>
          </a:prstGeom>
          <a:noFill/>
        </p:spPr>
        <p:txBody>
          <a:bodyPr wrap="square" rtlCol="0">
            <a:spAutoFit/>
          </a:bodyPr>
          <a:lstStyle/>
          <a:p>
            <a:r>
              <a:rPr kumimoji="1" lang="ja-JP" altLang="en-US" sz="1400" dirty="0">
                <a:solidFill>
                  <a:schemeClr val="accent1">
                    <a:lumMod val="50000"/>
                  </a:schemeClr>
                </a:solidFill>
                <a:latin typeface="Meiryo UI" panose="020B0604030504040204" pitchFamily="50" charset="-128"/>
                <a:ea typeface="Meiryo UI" panose="020B0604030504040204" pitchFamily="50" charset="-128"/>
              </a:rPr>
              <a:t>健診費</a:t>
            </a:r>
            <a:endParaRPr lang="en-US" altLang="ja-JP" sz="1400"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100" dirty="0">
                <a:solidFill>
                  <a:schemeClr val="accent1">
                    <a:lumMod val="50000"/>
                  </a:schemeClr>
                </a:solidFill>
                <a:latin typeface="Meiryo UI" panose="020B0604030504040204" pitchFamily="50" charset="-128"/>
                <a:ea typeface="Meiryo UI" panose="020B0604030504040204" pitchFamily="50" charset="-128"/>
              </a:rPr>
              <a:t>一律　</a:t>
            </a:r>
            <a:r>
              <a:rPr lang="en-US" altLang="ja-JP" sz="1400" dirty="0">
                <a:solidFill>
                  <a:schemeClr val="accent1">
                    <a:lumMod val="50000"/>
                  </a:schemeClr>
                </a:solidFill>
                <a:latin typeface="Meiryo UI" panose="020B0604030504040204" pitchFamily="50" charset="-128"/>
                <a:ea typeface="Meiryo UI" panose="020B0604030504040204" pitchFamily="50" charset="-128"/>
              </a:rPr>
              <a:t>22,000</a:t>
            </a:r>
            <a:r>
              <a:rPr lang="ja-JP" altLang="en-US" sz="1400" dirty="0">
                <a:solidFill>
                  <a:schemeClr val="accent1">
                    <a:lumMod val="50000"/>
                  </a:schemeClr>
                </a:solidFill>
                <a:latin typeface="Meiryo UI" panose="020B0604030504040204" pitchFamily="50" charset="-128"/>
                <a:ea typeface="Meiryo UI" panose="020B0604030504040204" pitchFamily="50" charset="-128"/>
              </a:rPr>
              <a:t>円　　　</a:t>
            </a:r>
            <a:endParaRPr lang="en-US" altLang="ja-JP" sz="1400"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000" dirty="0">
                <a:solidFill>
                  <a:schemeClr val="accent1">
                    <a:lumMod val="50000"/>
                  </a:schemeClr>
                </a:solidFill>
                <a:latin typeface="Meiryo UI" panose="020B0604030504040204" pitchFamily="50" charset="-128"/>
                <a:ea typeface="Meiryo UI" panose="020B0604030504040204" pitchFamily="50" charset="-128"/>
              </a:rPr>
              <a:t>（税込）</a:t>
            </a:r>
            <a:endParaRPr kumimoji="1" lang="ja-JP" altLang="en-US" sz="1400"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49130ED7-642E-E192-F44A-5CBA0AD9793D}"/>
              </a:ext>
            </a:extLst>
          </p:cNvPr>
          <p:cNvSpPr txBox="1"/>
          <p:nvPr/>
        </p:nvSpPr>
        <p:spPr>
          <a:xfrm>
            <a:off x="1847850" y="4070885"/>
            <a:ext cx="4974462" cy="184666"/>
          </a:xfrm>
          <a:prstGeom prst="rect">
            <a:avLst/>
          </a:prstGeom>
          <a:noFill/>
        </p:spPr>
        <p:txBody>
          <a:bodyPr wrap="square" rtlCol="0">
            <a:spAutoFit/>
          </a:bodyPr>
          <a:lstStyle/>
          <a:p>
            <a:r>
              <a:rPr lang="ja-JP" altLang="en-US" sz="600" dirty="0"/>
              <a:t>出典</a:t>
            </a:r>
            <a:r>
              <a:rPr lang="en-US" altLang="ja-JP" sz="600" dirty="0"/>
              <a:t>:</a:t>
            </a:r>
            <a:r>
              <a:rPr lang="ja-JP" altLang="en-US" sz="600" dirty="0"/>
              <a:t>国土交通省　令和</a:t>
            </a:r>
            <a:r>
              <a:rPr lang="en-US" altLang="ja-JP" sz="600" dirty="0"/>
              <a:t>5</a:t>
            </a:r>
            <a:r>
              <a:rPr lang="ja-JP" altLang="en-US" sz="600" dirty="0"/>
              <a:t>年度第</a:t>
            </a:r>
            <a:r>
              <a:rPr lang="en-US" altLang="ja-JP" sz="600" dirty="0"/>
              <a:t>2</a:t>
            </a:r>
            <a:r>
              <a:rPr lang="ja-JP" altLang="en-US" sz="600" dirty="0"/>
              <a:t>回事業用自動車健康起因事故対策協議会「健康起因事故発生状況と健康起因事故防止のための取組」</a:t>
            </a:r>
            <a:endParaRPr kumimoji="1" lang="ja-JP" altLang="en-US" sz="600" dirty="0"/>
          </a:p>
        </p:txBody>
      </p:sp>
      <p:sp>
        <p:nvSpPr>
          <p:cNvPr id="4" name="二等辺三角形 3">
            <a:extLst>
              <a:ext uri="{FF2B5EF4-FFF2-40B4-BE49-F238E27FC236}">
                <a16:creationId xmlns:a16="http://schemas.microsoft.com/office/drawing/2014/main" id="{1633094E-F8D5-B6EF-A05B-07A680E8C14A}"/>
              </a:ext>
            </a:extLst>
          </p:cNvPr>
          <p:cNvSpPr/>
          <p:nvPr/>
        </p:nvSpPr>
        <p:spPr>
          <a:xfrm rot="5400000" flipH="1">
            <a:off x="3256948" y="2684025"/>
            <a:ext cx="541685" cy="259067"/>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2C2F6D75-3621-0D50-A4EB-E49F6B6AA5A0}"/>
              </a:ext>
            </a:extLst>
          </p:cNvPr>
          <p:cNvSpPr/>
          <p:nvPr/>
        </p:nvSpPr>
        <p:spPr>
          <a:xfrm>
            <a:off x="297776" y="1515209"/>
            <a:ext cx="1931151" cy="276999"/>
          </a:xfrm>
          <a:prstGeom prst="rect">
            <a:avLst/>
          </a:prstGeom>
        </p:spPr>
        <p:txBody>
          <a:bodyPr wrap="square">
            <a:spAutoFit/>
          </a:bodyPr>
          <a:lstStyle/>
          <a:p>
            <a:pPr defTabSz="740261"/>
            <a:r>
              <a:rPr lang="ja-JP" altLang="en-US" sz="1200" b="1" dirty="0">
                <a:solidFill>
                  <a:schemeClr val="tx2">
                    <a:lumMod val="75000"/>
                  </a:schemeClr>
                </a:solidFill>
                <a:latin typeface="Meiryo" charset="-128"/>
                <a:ea typeface="Meiryo" charset="-128"/>
                <a:cs typeface="Meiryo" charset="-128"/>
              </a:rPr>
              <a:t>■健康起因事故報告件数</a:t>
            </a:r>
            <a:endParaRPr lang="ja-JP" altLang="ja-JP" sz="1200" b="1" dirty="0">
              <a:solidFill>
                <a:schemeClr val="tx2">
                  <a:lumMod val="75000"/>
                </a:schemeClr>
              </a:solidFill>
              <a:latin typeface="Meiryo" charset="-128"/>
              <a:ea typeface="Meiryo" charset="-128"/>
              <a:cs typeface="Meiryo" charset="-128"/>
            </a:endParaRPr>
          </a:p>
        </p:txBody>
      </p:sp>
      <p:pic>
        <p:nvPicPr>
          <p:cNvPr id="6" name="図 5">
            <a:extLst>
              <a:ext uri="{FF2B5EF4-FFF2-40B4-BE49-F238E27FC236}">
                <a16:creationId xmlns:a16="http://schemas.microsoft.com/office/drawing/2014/main" id="{7F9F8DBC-8953-1BC5-2300-14C965951CB4}"/>
              </a:ext>
            </a:extLst>
          </p:cNvPr>
          <p:cNvPicPr>
            <a:picLocks noChangeAspect="1"/>
          </p:cNvPicPr>
          <p:nvPr/>
        </p:nvPicPr>
        <p:blipFill>
          <a:blip r:embed="rId6"/>
          <a:stretch>
            <a:fillRect/>
          </a:stretch>
        </p:blipFill>
        <p:spPr>
          <a:xfrm>
            <a:off x="3967427" y="1501023"/>
            <a:ext cx="2405057" cy="2166821"/>
          </a:xfrm>
          <a:prstGeom prst="rect">
            <a:avLst/>
          </a:prstGeom>
        </p:spPr>
      </p:pic>
      <p:pic>
        <p:nvPicPr>
          <p:cNvPr id="7" name="図 6">
            <a:extLst>
              <a:ext uri="{FF2B5EF4-FFF2-40B4-BE49-F238E27FC236}">
                <a16:creationId xmlns:a16="http://schemas.microsoft.com/office/drawing/2014/main" id="{2A30FC21-703B-FAE0-33DC-CA320AEDA2B4}"/>
              </a:ext>
            </a:extLst>
          </p:cNvPr>
          <p:cNvPicPr>
            <a:picLocks noChangeAspect="1"/>
          </p:cNvPicPr>
          <p:nvPr/>
        </p:nvPicPr>
        <p:blipFill rotWithShape="1">
          <a:blip r:embed="rId7">
            <a:duotone>
              <a:schemeClr val="bg2">
                <a:shade val="45000"/>
                <a:satMod val="135000"/>
              </a:schemeClr>
              <a:prstClr val="white"/>
            </a:duotone>
          </a:blip>
          <a:srcRect l="24735" t="25898" r="-5642" b="-218"/>
          <a:stretch/>
        </p:blipFill>
        <p:spPr>
          <a:xfrm>
            <a:off x="274760" y="1725140"/>
            <a:ext cx="2949623" cy="2144852"/>
          </a:xfrm>
          <a:prstGeom prst="rect">
            <a:avLst/>
          </a:prstGeom>
        </p:spPr>
      </p:pic>
      <p:sp>
        <p:nvSpPr>
          <p:cNvPr id="17" name="正方形/長方形 16">
            <a:extLst>
              <a:ext uri="{FF2B5EF4-FFF2-40B4-BE49-F238E27FC236}">
                <a16:creationId xmlns:a16="http://schemas.microsoft.com/office/drawing/2014/main" id="{8DE4F2F2-FE9D-1A7D-1F37-FEEAAD900983}"/>
              </a:ext>
            </a:extLst>
          </p:cNvPr>
          <p:cNvSpPr/>
          <p:nvPr/>
        </p:nvSpPr>
        <p:spPr>
          <a:xfrm>
            <a:off x="309621" y="3683376"/>
            <a:ext cx="3113990" cy="369332"/>
          </a:xfrm>
          <a:prstGeom prst="rect">
            <a:avLst/>
          </a:prstGeom>
          <a:solidFill>
            <a:srgbClr val="FFFF00"/>
          </a:solidFill>
        </p:spPr>
        <p:txBody>
          <a:bodyPr wrap="square" anchor="ctr">
            <a:spAutoFit/>
          </a:bodyPr>
          <a:lstStyle/>
          <a:p>
            <a:pPr algn="ctr" defTabSz="555196"/>
            <a:r>
              <a:rPr lang="en-US" altLang="ja-JP" sz="1800" b="1" dirty="0">
                <a:solidFill>
                  <a:srgbClr val="FF0000"/>
                </a:solidFill>
                <a:latin typeface="Meiryo UI" panose="020B0604030504040204" pitchFamily="50" charset="-128"/>
                <a:ea typeface="Meiryo UI" panose="020B0604030504040204" pitchFamily="50" charset="-128"/>
                <a:cs typeface="Meiryo" charset="-128"/>
              </a:rPr>
              <a:t>10</a:t>
            </a:r>
            <a:r>
              <a:rPr lang="ja-JP" altLang="en-US" sz="1800" b="1" dirty="0">
                <a:solidFill>
                  <a:srgbClr val="FF0000"/>
                </a:solidFill>
                <a:latin typeface="Meiryo UI" panose="020B0604030504040204" pitchFamily="50" charset="-128"/>
                <a:ea typeface="Meiryo UI" panose="020B0604030504040204" pitchFamily="50" charset="-128"/>
                <a:cs typeface="Meiryo" charset="-128"/>
              </a:rPr>
              <a:t>年で</a:t>
            </a:r>
            <a:r>
              <a:rPr lang="en-US" altLang="ja-JP" sz="1800" b="1" dirty="0">
                <a:solidFill>
                  <a:srgbClr val="FF0000"/>
                </a:solidFill>
                <a:latin typeface="Meiryo UI" panose="020B0604030504040204" pitchFamily="50" charset="-128"/>
                <a:ea typeface="Meiryo UI" panose="020B0604030504040204" pitchFamily="50" charset="-128"/>
                <a:cs typeface="Meiryo" charset="-128"/>
              </a:rPr>
              <a:t>2</a:t>
            </a:r>
            <a:r>
              <a:rPr lang="ja-JP" altLang="en-US" sz="1800" b="1" dirty="0">
                <a:solidFill>
                  <a:srgbClr val="FF0000"/>
                </a:solidFill>
                <a:latin typeface="Meiryo UI" panose="020B0604030504040204" pitchFamily="50" charset="-128"/>
                <a:ea typeface="Meiryo UI" panose="020B0604030504040204" pitchFamily="50" charset="-128"/>
                <a:cs typeface="Meiryo" charset="-128"/>
              </a:rPr>
              <a:t>倍</a:t>
            </a:r>
            <a:r>
              <a:rPr lang="ja-JP" altLang="en-US" sz="1400" b="1" dirty="0">
                <a:solidFill>
                  <a:srgbClr val="FF0000"/>
                </a:solidFill>
                <a:latin typeface="Meiryo UI" panose="020B0604030504040204" pitchFamily="50" charset="-128"/>
                <a:ea typeface="Meiryo UI" panose="020B0604030504040204" pitchFamily="50" charset="-128"/>
                <a:cs typeface="Meiryo" charset="-128"/>
              </a:rPr>
              <a:t>  </a:t>
            </a:r>
            <a:r>
              <a:rPr lang="ja-JP" altLang="en-US" b="1" dirty="0">
                <a:solidFill>
                  <a:srgbClr val="FF0000"/>
                </a:solidFill>
                <a:latin typeface="Meiryo UI" panose="020B0604030504040204" pitchFamily="50" charset="-128"/>
                <a:ea typeface="Meiryo UI" panose="020B0604030504040204" pitchFamily="50" charset="-128"/>
                <a:cs typeface="Meiryo" charset="-128"/>
              </a:rPr>
              <a:t>いぜん高止まり</a:t>
            </a:r>
            <a:endParaRPr lang="ja-JP" altLang="ja-JP" sz="1800" b="1" dirty="0">
              <a:solidFill>
                <a:srgbClr val="FF0000"/>
              </a:solidFill>
              <a:latin typeface="Meiryo UI" panose="020B0604030504040204" pitchFamily="50" charset="-128"/>
              <a:ea typeface="Meiryo UI" panose="020B0604030504040204" pitchFamily="50" charset="-128"/>
              <a:cs typeface="Meiryo" charset="-128"/>
            </a:endParaRPr>
          </a:p>
        </p:txBody>
      </p:sp>
      <p:sp>
        <p:nvSpPr>
          <p:cNvPr id="18" name="タイトル 1">
            <a:extLst>
              <a:ext uri="{FF2B5EF4-FFF2-40B4-BE49-F238E27FC236}">
                <a16:creationId xmlns:a16="http://schemas.microsoft.com/office/drawing/2014/main" id="{379EB97E-AA68-65A2-EDE5-7A3D31D03BEB}"/>
              </a:ext>
            </a:extLst>
          </p:cNvPr>
          <p:cNvSpPr txBox="1">
            <a:spLocks/>
          </p:cNvSpPr>
          <p:nvPr/>
        </p:nvSpPr>
        <p:spPr>
          <a:xfrm>
            <a:off x="3622531" y="3683376"/>
            <a:ext cx="2978093" cy="387439"/>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1800" b="1" dirty="0">
                <a:solidFill>
                  <a:srgbClr val="FF0000"/>
                </a:solidFill>
                <a:latin typeface="Meiryo UI" panose="020B0604030504040204" pitchFamily="50" charset="-128"/>
                <a:ea typeface="Meiryo UI" panose="020B0604030504040204" pitchFamily="50" charset="-128"/>
              </a:rPr>
              <a:t>ワースト</a:t>
            </a:r>
            <a:r>
              <a:rPr lang="en-US" altLang="ja-JP" sz="1800" b="1" dirty="0">
                <a:solidFill>
                  <a:srgbClr val="FF0000"/>
                </a:solidFill>
                <a:latin typeface="Meiryo UI" panose="020B0604030504040204" pitchFamily="50" charset="-128"/>
                <a:ea typeface="Meiryo UI" panose="020B0604030504040204" pitchFamily="50" charset="-128"/>
              </a:rPr>
              <a:t>2</a:t>
            </a:r>
            <a:r>
              <a:rPr lang="ja-JP" altLang="en-US" sz="1800" b="1" dirty="0">
                <a:solidFill>
                  <a:srgbClr val="FF0000"/>
                </a:solidFill>
                <a:latin typeface="Meiryo UI" panose="020B0604030504040204" pitchFamily="50" charset="-128"/>
                <a:ea typeface="Meiryo UI" panose="020B0604030504040204" pitchFamily="50" charset="-128"/>
              </a:rPr>
              <a:t>「脳血管疾患」</a:t>
            </a:r>
          </a:p>
        </p:txBody>
      </p:sp>
      <p:sp>
        <p:nvSpPr>
          <p:cNvPr id="19" name="正方形/長方形 18">
            <a:extLst>
              <a:ext uri="{FF2B5EF4-FFF2-40B4-BE49-F238E27FC236}">
                <a16:creationId xmlns:a16="http://schemas.microsoft.com/office/drawing/2014/main" id="{E3BD9532-6670-19C6-F2F4-12E89C486943}"/>
              </a:ext>
            </a:extLst>
          </p:cNvPr>
          <p:cNvSpPr/>
          <p:nvPr/>
        </p:nvSpPr>
        <p:spPr>
          <a:xfrm>
            <a:off x="3652509" y="1512911"/>
            <a:ext cx="1763267" cy="276999"/>
          </a:xfrm>
          <a:prstGeom prst="rect">
            <a:avLst/>
          </a:prstGeom>
        </p:spPr>
        <p:txBody>
          <a:bodyPr wrap="square">
            <a:spAutoFit/>
          </a:bodyPr>
          <a:lstStyle/>
          <a:p>
            <a:pPr defTabSz="740261"/>
            <a:r>
              <a:rPr lang="ja-JP" altLang="en-US" sz="1200" b="1" dirty="0">
                <a:solidFill>
                  <a:schemeClr val="tx2">
                    <a:lumMod val="75000"/>
                  </a:schemeClr>
                </a:solidFill>
                <a:latin typeface="Meiryo" charset="-128"/>
                <a:ea typeface="Meiryo" charset="-128"/>
                <a:cs typeface="Meiryo" charset="-128"/>
              </a:rPr>
              <a:t>■疾病原因内訳</a:t>
            </a:r>
            <a:endParaRPr lang="ja-JP" altLang="ja-JP" sz="1200" b="1" dirty="0">
              <a:solidFill>
                <a:schemeClr val="tx2">
                  <a:lumMod val="75000"/>
                </a:schemeClr>
              </a:solidFill>
              <a:latin typeface="Meiryo" charset="-128"/>
              <a:ea typeface="Meiryo" charset="-128"/>
              <a:cs typeface="Meiryo" charset="-128"/>
            </a:endParaRPr>
          </a:p>
        </p:txBody>
      </p:sp>
      <p:graphicFrame>
        <p:nvGraphicFramePr>
          <p:cNvPr id="20" name="グラフ 19">
            <a:extLst>
              <a:ext uri="{FF2B5EF4-FFF2-40B4-BE49-F238E27FC236}">
                <a16:creationId xmlns:a16="http://schemas.microsoft.com/office/drawing/2014/main" id="{2F50C04F-1D57-FB28-2C54-7C9C2616FEC3}"/>
              </a:ext>
            </a:extLst>
          </p:cNvPr>
          <p:cNvGraphicFramePr>
            <a:graphicFrameLocks/>
          </p:cNvGraphicFramePr>
          <p:nvPr>
            <p:extLst>
              <p:ext uri="{D42A27DB-BD31-4B8C-83A1-F6EECF244321}">
                <p14:modId xmlns:p14="http://schemas.microsoft.com/office/powerpoint/2010/main" val="3237708905"/>
              </p:ext>
            </p:extLst>
          </p:nvPr>
        </p:nvGraphicFramePr>
        <p:xfrm>
          <a:off x="235707" y="1534266"/>
          <a:ext cx="3170541" cy="2194097"/>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19269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AF04C39A-BF9B-49EB-9F85-99D99C2EBE85}"/>
              </a:ext>
            </a:extLst>
          </p:cNvPr>
          <p:cNvSpPr/>
          <p:nvPr/>
        </p:nvSpPr>
        <p:spPr>
          <a:xfrm>
            <a:off x="0" y="3072"/>
            <a:ext cx="6879253" cy="499470"/>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latin typeface="Meiryo UI" panose="020B0604030504040204" pitchFamily="50" charset="-128"/>
                <a:ea typeface="Meiryo UI" panose="020B0604030504040204" pitchFamily="50" charset="-128"/>
              </a:rPr>
              <a:t>「脳</a:t>
            </a:r>
            <a:r>
              <a:rPr kumimoji="1" lang="en-US" altLang="ja-JP" sz="2800" b="1" dirty="0">
                <a:latin typeface="Meiryo UI" panose="020B0604030504040204" pitchFamily="50" charset="-128"/>
                <a:ea typeface="Meiryo UI" panose="020B0604030504040204" pitchFamily="50" charset="-128"/>
              </a:rPr>
              <a:t>MRI</a:t>
            </a:r>
            <a:r>
              <a:rPr kumimoji="1" lang="ja-JP" altLang="en-US" sz="2800" b="1" dirty="0">
                <a:latin typeface="Meiryo UI" panose="020B0604030504040204" pitchFamily="50" charset="-128"/>
                <a:ea typeface="Meiryo UI" panose="020B0604030504040204" pitchFamily="50" charset="-128"/>
              </a:rPr>
              <a:t>健診」　</a:t>
            </a:r>
            <a:r>
              <a:rPr kumimoji="1" lang="ja-JP" altLang="en-US" sz="2000" b="1" dirty="0">
                <a:latin typeface="Meiryo UI" panose="020B0604030504040204" pitchFamily="50" charset="-128"/>
                <a:ea typeface="Meiryo UI" panose="020B0604030504040204" pitchFamily="50" charset="-128"/>
              </a:rPr>
              <a:t>令和</a:t>
            </a:r>
            <a:r>
              <a:rPr kumimoji="1" lang="en-US" altLang="ja-JP" sz="2000" b="1" dirty="0">
                <a:latin typeface="Meiryo UI" panose="020B0604030504040204" pitchFamily="50" charset="-128"/>
                <a:ea typeface="Meiryo UI" panose="020B0604030504040204" pitchFamily="50" charset="-128"/>
              </a:rPr>
              <a:t>7</a:t>
            </a:r>
            <a:r>
              <a:rPr kumimoji="1" lang="ja-JP" altLang="en-US" sz="2000" b="1" dirty="0">
                <a:latin typeface="Meiryo UI" panose="020B0604030504040204" pitchFamily="50" charset="-128"/>
                <a:ea typeface="Meiryo UI" panose="020B0604030504040204" pitchFamily="50" charset="-128"/>
              </a:rPr>
              <a:t>年度</a:t>
            </a:r>
            <a:r>
              <a:rPr kumimoji="1" lang="ja-JP" altLang="en-US" sz="2800" b="1" dirty="0">
                <a:latin typeface="Meiryo UI" panose="020B0604030504040204" pitchFamily="50" charset="-128"/>
                <a:ea typeface="Meiryo UI" panose="020B0604030504040204" pitchFamily="50" charset="-128"/>
              </a:rPr>
              <a:t>補助金事業要綱</a:t>
            </a:r>
          </a:p>
        </p:txBody>
      </p:sp>
      <p:sp>
        <p:nvSpPr>
          <p:cNvPr id="36" name="テキスト ボックス 35">
            <a:extLst>
              <a:ext uri="{FF2B5EF4-FFF2-40B4-BE49-F238E27FC236}">
                <a16:creationId xmlns:a16="http://schemas.microsoft.com/office/drawing/2014/main" id="{FE2AF84C-08F6-4582-AC4B-9900A1A474F8}"/>
              </a:ext>
            </a:extLst>
          </p:cNvPr>
          <p:cNvSpPr txBox="1"/>
          <p:nvPr/>
        </p:nvSpPr>
        <p:spPr>
          <a:xfrm>
            <a:off x="1200982" y="6599822"/>
            <a:ext cx="5330624" cy="646331"/>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健診の受診</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受診者本人は事前記入した問診票と健康保険証を持参し、医療機関で受付してください。脳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健診受診が終了したら、そのままお帰りください（窓口精算不要）</a:t>
            </a:r>
            <a:endParaRPr lang="en-US" altLang="ja-JP" sz="1200" dirty="0">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B38F66E7-8AAB-427D-BA23-01EF52E288F6}"/>
              </a:ext>
            </a:extLst>
          </p:cNvPr>
          <p:cNvSpPr txBox="1"/>
          <p:nvPr/>
        </p:nvSpPr>
        <p:spPr>
          <a:xfrm>
            <a:off x="1177246" y="7222021"/>
            <a:ext cx="5257753" cy="800219"/>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診断結果</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診断レポートは、受診後約２週間で医療機関より直接貴社あてに郵送で届きます。</a:t>
            </a:r>
            <a:r>
              <a:rPr lang="ja-JP" altLang="en-US" sz="1200" dirty="0">
                <a:solidFill>
                  <a:srgbClr val="FF0000"/>
                </a:solidFill>
                <a:latin typeface="Meiryo UI" panose="020B0604030504040204" pitchFamily="50" charset="-128"/>
                <a:ea typeface="Meiryo UI" panose="020B0604030504040204" pitchFamily="50" charset="-128"/>
              </a:rPr>
              <a:t>*</a:t>
            </a:r>
            <a:r>
              <a:rPr lang="ja-JP" altLang="en-US" sz="1000" dirty="0">
                <a:solidFill>
                  <a:srgbClr val="FF0000"/>
                </a:solidFill>
                <a:latin typeface="Meiryo UI" panose="020B0604030504040204" pitchFamily="50" charset="-128"/>
                <a:ea typeface="Meiryo UI" panose="020B0604030504040204" pitchFamily="50" charset="-128"/>
              </a:rPr>
              <a:t>注</a:t>
            </a:r>
            <a:r>
              <a:rPr lang="en-US" altLang="ja-JP" sz="1000" dirty="0">
                <a:solidFill>
                  <a:srgbClr val="FF0000"/>
                </a:solidFill>
                <a:latin typeface="Meiryo UI" panose="020B0604030504040204" pitchFamily="50" charset="-128"/>
                <a:ea typeface="Meiryo UI" panose="020B0604030504040204" pitchFamily="50" charset="-128"/>
              </a:rPr>
              <a:t>1</a:t>
            </a:r>
            <a:r>
              <a:rPr lang="ja-JP" altLang="en-US" sz="1000" dirty="0">
                <a:solidFill>
                  <a:srgbClr val="FF0000"/>
                </a:solidFill>
                <a:latin typeface="Meiryo UI" panose="020B0604030504040204" pitchFamily="50" charset="-128"/>
                <a:ea typeface="Meiryo UI" panose="020B0604030504040204" pitchFamily="50" charset="-128"/>
              </a:rPr>
              <a:t>：診断レポート発行は１部のみです。補助金申請用に控えコピーをとった上で、原本を受診者</a:t>
            </a:r>
            <a:endParaRPr lang="en-US" altLang="ja-JP" sz="1000" dirty="0">
              <a:solidFill>
                <a:srgbClr val="FF0000"/>
              </a:solidFill>
              <a:latin typeface="Meiryo UI" panose="020B0604030504040204" pitchFamily="50" charset="-128"/>
              <a:ea typeface="Meiryo UI" panose="020B0604030504040204" pitchFamily="50" charset="-128"/>
            </a:endParaRPr>
          </a:p>
          <a:p>
            <a:r>
              <a:rPr lang="ja-JP" altLang="en-US" sz="1000" dirty="0">
                <a:solidFill>
                  <a:srgbClr val="FF0000"/>
                </a:solidFill>
                <a:latin typeface="Meiryo UI" panose="020B0604030504040204" pitchFamily="50" charset="-128"/>
                <a:ea typeface="Meiryo UI" panose="020B0604030504040204" pitchFamily="50" charset="-128"/>
              </a:rPr>
              <a:t>　　　　　ご本人に渡してください。</a:t>
            </a:r>
            <a:endParaRPr lang="en-US" altLang="ja-JP" sz="10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B03BC8D4-F3FA-482F-BDD5-2BA80F5A891C}"/>
              </a:ext>
            </a:extLst>
          </p:cNvPr>
          <p:cNvSpPr txBox="1"/>
          <p:nvPr/>
        </p:nvSpPr>
        <p:spPr>
          <a:xfrm>
            <a:off x="224469" y="1035869"/>
            <a:ext cx="6633531" cy="1759456"/>
          </a:xfrm>
          <a:prstGeom prst="rect">
            <a:avLst/>
          </a:prstGeom>
          <a:noFill/>
        </p:spPr>
        <p:txBody>
          <a:bodyPr wrap="square" rtlCol="0">
            <a:spAutoFit/>
          </a:bodyPr>
          <a:lstStyle/>
          <a:p>
            <a:pPr marL="90488" lvl="1">
              <a:lnSpc>
                <a:spcPts val="1300"/>
              </a:lnSpc>
            </a:pPr>
            <a:r>
              <a:rPr lang="ja-JP" altLang="en-US" sz="1200" dirty="0">
                <a:latin typeface="Meiryo UI" panose="020B0604030504040204" pitchFamily="50" charset="-128"/>
                <a:ea typeface="Meiryo UI" panose="020B0604030504040204" pitchFamily="50" charset="-128"/>
              </a:rPr>
              <a:t>■対象者　　　</a:t>
            </a:r>
            <a:r>
              <a:rPr lang="en-US" altLang="ja-JP" sz="1200" dirty="0">
                <a:latin typeface="Meiryo UI" panose="020B0604030504040204" pitchFamily="50" charset="-128"/>
                <a:ea typeface="Meiryo UI" panose="020B0604030504040204" pitchFamily="50" charset="-128"/>
              </a:rPr>
              <a:t>40</a:t>
            </a:r>
            <a:r>
              <a:rPr lang="ja-JP" altLang="en-US" sz="1200" dirty="0">
                <a:latin typeface="Meiryo UI" panose="020B0604030504040204" pitchFamily="50" charset="-128"/>
                <a:ea typeface="Meiryo UI" panose="020B0604030504040204" pitchFamily="50" charset="-128"/>
              </a:rPr>
              <a:t>歳以上（年度内に到達する方を含む）の被保険者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任意継続被保険者は除く</a:t>
            </a:r>
            <a:endParaRPr lang="en-US" altLang="ja-JP" sz="12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■支給要件</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）一般社団法人運転従事者脳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健診支援機構</a:t>
            </a:r>
            <a:r>
              <a:rPr lang="ja-JP" altLang="en-US" sz="1050" dirty="0">
                <a:latin typeface="Meiryo UI" panose="020B0604030504040204" pitchFamily="50" charset="-128"/>
                <a:ea typeface="Meiryo UI" panose="020B0604030504040204" pitchFamily="50" charset="-128"/>
              </a:rPr>
              <a:t>（＝以下、脳</a:t>
            </a:r>
            <a:r>
              <a:rPr lang="en-US" altLang="ja-JP" sz="1050" dirty="0">
                <a:latin typeface="Meiryo UI" panose="020B0604030504040204" pitchFamily="50" charset="-128"/>
                <a:ea typeface="Meiryo UI" panose="020B0604030504040204" pitchFamily="50" charset="-128"/>
              </a:rPr>
              <a:t>MRI</a:t>
            </a:r>
            <a:r>
              <a:rPr lang="ja-JP" altLang="en-US" sz="1050" dirty="0">
                <a:latin typeface="Meiryo UI" panose="020B0604030504040204" pitchFamily="50" charset="-128"/>
                <a:ea typeface="Meiryo UI" panose="020B0604030504040204" pitchFamily="50" charset="-128"/>
              </a:rPr>
              <a:t>健診支援機構）</a:t>
            </a:r>
            <a:r>
              <a:rPr lang="ja-JP" altLang="en-US" sz="1200" dirty="0">
                <a:latin typeface="Meiryo UI" panose="020B0604030504040204" pitchFamily="50" charset="-128"/>
                <a:ea typeface="Meiryo UI" panose="020B0604030504040204" pitchFamily="50" charset="-128"/>
              </a:rPr>
              <a:t>で</a:t>
            </a:r>
            <a:endParaRPr lang="en-US" altLang="ja-JP" sz="12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　　　　　　　　　    　「脳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健診」を受診し、費用負担したとき</a:t>
            </a:r>
            <a:endParaRPr lang="en-US" altLang="ja-JP" sz="12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日から令和</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31</a:t>
            </a:r>
            <a:r>
              <a:rPr lang="ja-JP" altLang="en-US" sz="1200" dirty="0">
                <a:latin typeface="Meiryo UI" panose="020B0604030504040204" pitchFamily="50" charset="-128"/>
                <a:ea typeface="Meiryo UI" panose="020B0604030504040204" pitchFamily="50" charset="-128"/>
              </a:rPr>
              <a:t>日までに受診した分</a:t>
            </a:r>
            <a:endParaRPr lang="en-US" altLang="ja-JP" sz="12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東京トラック事業健保</a:t>
            </a:r>
            <a:r>
              <a:rPr lang="ja-JP" altLang="en-US" sz="1200" dirty="0" smtClean="0">
                <a:solidFill>
                  <a:srgbClr val="FF0000"/>
                </a:solidFill>
                <a:latin typeface="Meiryo UI" panose="020B0604030504040204" pitchFamily="50" charset="-128"/>
                <a:ea typeface="Meiryo UI" panose="020B0604030504040204" pitchFamily="50" charset="-128"/>
              </a:rPr>
              <a:t>専用アカウント</a:t>
            </a:r>
            <a:r>
              <a:rPr lang="ja-JP" altLang="en-US" sz="1200" dirty="0" smtClean="0">
                <a:solidFill>
                  <a:srgbClr val="FF0000"/>
                </a:solidFill>
                <a:latin typeface="Meiryo UI" panose="020B0604030504040204" pitchFamily="50" charset="-128"/>
                <a:ea typeface="Meiryo UI" panose="020B0604030504040204" pitchFamily="50" charset="-128"/>
              </a:rPr>
              <a:t>で</a:t>
            </a:r>
            <a:r>
              <a:rPr lang="ja-JP" altLang="en-US" sz="1200" dirty="0">
                <a:solidFill>
                  <a:srgbClr val="FF0000"/>
                </a:solidFill>
                <a:latin typeface="Meiryo UI" panose="020B0604030504040204" pitchFamily="50" charset="-128"/>
                <a:ea typeface="Meiryo UI" panose="020B0604030504040204" pitchFamily="50" charset="-128"/>
              </a:rPr>
              <a:t>の</a:t>
            </a:r>
            <a:r>
              <a:rPr lang="ja-JP" altLang="en-US" sz="1200" dirty="0" smtClean="0">
                <a:solidFill>
                  <a:srgbClr val="FF0000"/>
                </a:solidFill>
                <a:latin typeface="Meiryo UI" panose="020B0604030504040204" pitchFamily="50" charset="-128"/>
                <a:ea typeface="Meiryo UI" panose="020B0604030504040204" pitchFamily="50" charset="-128"/>
              </a:rPr>
              <a:t>申込分</a:t>
            </a:r>
            <a:r>
              <a:rPr lang="ja-JP" altLang="en-US" sz="1100" dirty="0">
                <a:solidFill>
                  <a:srgbClr val="FF0000"/>
                </a:solidFill>
                <a:latin typeface="Meiryo UI" panose="020B0604030504040204" pitchFamily="50" charset="-128"/>
                <a:ea typeface="Meiryo UI" panose="020B0604030504040204" pitchFamily="50" charset="-128"/>
              </a:rPr>
              <a:t>（</a:t>
            </a:r>
            <a:r>
              <a:rPr lang="en-US" altLang="ja-JP" sz="1100" dirty="0">
                <a:solidFill>
                  <a:srgbClr val="FF0000"/>
                </a:solidFill>
                <a:latin typeface="Meiryo UI" panose="020B0604030504040204" pitchFamily="50" charset="-128"/>
                <a:ea typeface="Meiryo UI" panose="020B0604030504040204" pitchFamily="50" charset="-128"/>
              </a:rPr>
              <a:t>13M</a:t>
            </a:r>
            <a:r>
              <a:rPr lang="ja-JP" altLang="en-US" sz="1100" dirty="0">
                <a:solidFill>
                  <a:srgbClr val="FF0000"/>
                </a:solidFill>
                <a:latin typeface="Meiryo UI" panose="020B0604030504040204" pitchFamily="50" charset="-128"/>
                <a:ea typeface="Meiryo UI" panose="020B0604030504040204" pitchFamily="50" charset="-128"/>
              </a:rPr>
              <a:t>から始まる事業者コード必須）　</a:t>
            </a:r>
            <a:endParaRPr lang="en-US" altLang="ja-JP" sz="1100" dirty="0">
              <a:solidFill>
                <a:srgbClr val="FF0000"/>
              </a:solidFill>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■支給金額   上限</a:t>
            </a:r>
            <a:r>
              <a:rPr lang="en-US" altLang="ja-JP" sz="1200" dirty="0">
                <a:latin typeface="Meiryo UI" panose="020B0604030504040204" pitchFamily="50" charset="-128"/>
                <a:ea typeface="Meiryo UI" panose="020B0604030504040204" pitchFamily="50" charset="-128"/>
              </a:rPr>
              <a:t>10,000</a:t>
            </a:r>
            <a:r>
              <a:rPr lang="ja-JP" altLang="en-US" sz="1200" dirty="0">
                <a:latin typeface="Meiryo UI" panose="020B0604030504040204" pitchFamily="50" charset="-128"/>
                <a:ea typeface="Meiryo UI" panose="020B0604030504040204" pitchFamily="50" charset="-128"/>
              </a:rPr>
              <a:t>円（</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年に</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令和</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6</a:t>
            </a:r>
            <a:r>
              <a:rPr lang="ja-JP" altLang="en-US" sz="900" dirty="0">
                <a:latin typeface="Meiryo UI" panose="020B0604030504040204" pitchFamily="50" charset="-128"/>
                <a:ea typeface="Meiryo UI" panose="020B0604030504040204" pitchFamily="50" charset="-128"/>
              </a:rPr>
              <a:t>年度に受診した方は対象外</a:t>
            </a:r>
            <a:endParaRPr lang="en-US" altLang="ja-JP" sz="9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■実施人数</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500</a:t>
            </a:r>
            <a:r>
              <a:rPr lang="ja-JP" altLang="en-US" sz="1200" dirty="0">
                <a:latin typeface="Meiryo UI" panose="020B0604030504040204" pitchFamily="50" charset="-128"/>
                <a:ea typeface="Meiryo UI" panose="020B0604030504040204" pitchFamily="50" charset="-128"/>
              </a:rPr>
              <a:t>名まで</a:t>
            </a:r>
            <a:endParaRPr lang="en-US" altLang="ja-JP" sz="900" dirty="0">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■申請手続　 事業所がとりまとめて、</a:t>
            </a:r>
            <a:r>
              <a:rPr lang="ja-JP" altLang="en-US" sz="1200" u="sng" dirty="0">
                <a:solidFill>
                  <a:srgbClr val="FF0000"/>
                </a:solidFill>
                <a:latin typeface="Meiryo UI" panose="020B0604030504040204" pitchFamily="50" charset="-128"/>
                <a:ea typeface="Meiryo UI" panose="020B0604030504040204" pitchFamily="50" charset="-128"/>
              </a:rPr>
              <a:t>申請書に診断結果*</a:t>
            </a:r>
            <a:r>
              <a:rPr lang="ja-JP" altLang="en-US" sz="1200" b="1" u="sng" baseline="30000" dirty="0">
                <a:solidFill>
                  <a:srgbClr val="FF0000"/>
                </a:solidFill>
                <a:latin typeface="Meiryo UI" panose="020B0604030504040204" pitchFamily="50" charset="-128"/>
                <a:ea typeface="Meiryo UI" panose="020B0604030504040204" pitchFamily="50" charset="-128"/>
              </a:rPr>
              <a:t>注</a:t>
            </a:r>
            <a:r>
              <a:rPr lang="en-US" altLang="ja-JP" sz="1200" b="1" u="sng" baseline="30000" dirty="0">
                <a:solidFill>
                  <a:srgbClr val="FF0000"/>
                </a:solidFill>
                <a:latin typeface="Meiryo UI" panose="020B0604030504040204" pitchFamily="50" charset="-128"/>
                <a:ea typeface="Meiryo UI" panose="020B0604030504040204" pitchFamily="50" charset="-128"/>
              </a:rPr>
              <a:t>1</a:t>
            </a:r>
            <a:r>
              <a:rPr lang="ja-JP" altLang="en-US" sz="1200" u="sng" dirty="0">
                <a:solidFill>
                  <a:srgbClr val="FF0000"/>
                </a:solidFill>
                <a:latin typeface="Meiryo UI" panose="020B0604030504040204" pitchFamily="50" charset="-128"/>
                <a:ea typeface="Meiryo UI" panose="020B0604030504040204" pitchFamily="50" charset="-128"/>
              </a:rPr>
              <a:t>と領収明細書*</a:t>
            </a:r>
            <a:r>
              <a:rPr lang="ja-JP" altLang="en-US" sz="1200" b="1" u="sng" baseline="30000" dirty="0">
                <a:solidFill>
                  <a:srgbClr val="FF0000"/>
                </a:solidFill>
                <a:latin typeface="Meiryo UI" panose="020B0604030504040204" pitchFamily="50" charset="-128"/>
                <a:ea typeface="Meiryo UI" panose="020B0604030504040204" pitchFamily="50" charset="-128"/>
              </a:rPr>
              <a:t>注</a:t>
            </a:r>
            <a:r>
              <a:rPr lang="en-US" altLang="ja-JP" sz="1200" b="1" u="sng" baseline="30000" dirty="0">
                <a:solidFill>
                  <a:srgbClr val="FF0000"/>
                </a:solidFill>
                <a:latin typeface="Meiryo UI" panose="020B0604030504040204" pitchFamily="50" charset="-128"/>
                <a:ea typeface="Meiryo UI" panose="020B0604030504040204" pitchFamily="50" charset="-128"/>
              </a:rPr>
              <a:t>2</a:t>
            </a:r>
            <a:r>
              <a:rPr lang="ja-JP" altLang="en-US" sz="1200" u="sng" dirty="0">
                <a:solidFill>
                  <a:srgbClr val="FF0000"/>
                </a:solidFill>
                <a:latin typeface="Meiryo UI" panose="020B0604030504040204" pitchFamily="50" charset="-128"/>
                <a:ea typeface="Meiryo UI" panose="020B0604030504040204" pitchFamily="50" charset="-128"/>
              </a:rPr>
              <a:t>を添付の上</a:t>
            </a:r>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pPr marL="90488" lvl="1">
              <a:lnSpc>
                <a:spcPts val="1300"/>
              </a:lnSpc>
            </a:pPr>
            <a:r>
              <a:rPr lang="ja-JP" altLang="en-US" sz="1200" dirty="0">
                <a:latin typeface="Meiryo UI" panose="020B0604030504040204" pitchFamily="50" charset="-128"/>
                <a:ea typeface="Meiryo UI" panose="020B0604030504040204" pitchFamily="50" charset="-128"/>
              </a:rPr>
              <a:t>　　　　　　　　　東京トラック事業健保組合へ提出してください。</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診断結果並びに領収明細書はコピー可</a:t>
            </a:r>
            <a:endParaRPr lang="en-US" altLang="ja-JP" sz="1200" dirty="0">
              <a:solidFill>
                <a:srgbClr val="FF0000"/>
              </a:solidFill>
              <a:latin typeface="Meiryo UI" panose="020B0604030504040204" pitchFamily="50" charset="-128"/>
              <a:ea typeface="Meiryo UI" panose="020B0604030504040204" pitchFamily="50" charset="-128"/>
            </a:endParaRPr>
          </a:p>
          <a:p>
            <a:pPr marL="90488" lvl="1">
              <a:lnSpc>
                <a:spcPts val="1300"/>
              </a:lnSpc>
            </a:pPr>
            <a:r>
              <a:rPr lang="ja-JP" altLang="en-US" sz="1200" b="1" dirty="0">
                <a:latin typeface="Meiryo UI" panose="020B0604030504040204" pitchFamily="50" charset="-128"/>
                <a:ea typeface="Meiryo UI" panose="020B0604030504040204" pitchFamily="50" charset="-128"/>
              </a:rPr>
              <a:t>　　　　　　　　　</a:t>
            </a:r>
            <a:r>
              <a:rPr lang="ja-JP" altLang="en-US" sz="1200" b="1" u="sng" dirty="0">
                <a:latin typeface="Meiryo UI" panose="020B0604030504040204" pitchFamily="50" charset="-128"/>
                <a:ea typeface="Meiryo UI" panose="020B0604030504040204" pitchFamily="50" charset="-128"/>
              </a:rPr>
              <a:t>↓脳</a:t>
            </a:r>
            <a:r>
              <a:rPr lang="en-US" altLang="ja-JP" sz="1200" b="1" u="sng" dirty="0">
                <a:latin typeface="Meiryo UI" panose="020B0604030504040204" pitchFamily="50" charset="-128"/>
                <a:ea typeface="Meiryo UI" panose="020B0604030504040204" pitchFamily="50" charset="-128"/>
              </a:rPr>
              <a:t>MRI</a:t>
            </a:r>
            <a:r>
              <a:rPr lang="ja-JP" altLang="en-US" sz="1200" b="1" u="sng" dirty="0">
                <a:latin typeface="Meiryo UI" panose="020B0604030504040204" pitchFamily="50" charset="-128"/>
                <a:ea typeface="Meiryo UI" panose="020B0604030504040204" pitchFamily="50" charset="-128"/>
              </a:rPr>
              <a:t>健診補助金支給申請書ダウンロードはこちら（</a:t>
            </a:r>
            <a:r>
              <a:rPr lang="en-US" altLang="ja-JP" sz="1200" b="1" u="sng" dirty="0">
                <a:latin typeface="Meiryo UI" panose="020B0604030504040204" pitchFamily="50" charset="-128"/>
                <a:ea typeface="Meiryo UI" panose="020B0604030504040204" pitchFamily="50" charset="-128"/>
              </a:rPr>
              <a:t>PDF</a:t>
            </a:r>
            <a:r>
              <a:rPr lang="ja-JP" altLang="en-US" sz="1200" b="1" u="sng" dirty="0">
                <a:latin typeface="Meiryo UI" panose="020B0604030504040204" pitchFamily="50" charset="-128"/>
                <a:ea typeface="Meiryo UI" panose="020B0604030504040204" pitchFamily="50" charset="-128"/>
              </a:rPr>
              <a:t>）↓</a:t>
            </a:r>
            <a:endParaRPr lang="en-US" altLang="ja-JP" sz="1200" b="1" u="sng"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60D9F0BF-1F6F-4E75-803B-5A0C08034F0A}"/>
              </a:ext>
            </a:extLst>
          </p:cNvPr>
          <p:cNvSpPr/>
          <p:nvPr/>
        </p:nvSpPr>
        <p:spPr>
          <a:xfrm>
            <a:off x="446174" y="6591196"/>
            <a:ext cx="685800" cy="531180"/>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5</a:t>
            </a:r>
            <a:endParaRPr kumimoji="1" lang="ja-JP" altLang="en-US" dirty="0"/>
          </a:p>
        </p:txBody>
      </p:sp>
      <p:sp>
        <p:nvSpPr>
          <p:cNvPr id="29" name="二等辺三角形 28">
            <a:extLst>
              <a:ext uri="{FF2B5EF4-FFF2-40B4-BE49-F238E27FC236}">
                <a16:creationId xmlns:a16="http://schemas.microsoft.com/office/drawing/2014/main" id="{7A61E9D8-D989-4754-ACAA-CC16800982B1}"/>
              </a:ext>
            </a:extLst>
          </p:cNvPr>
          <p:cNvSpPr/>
          <p:nvPr/>
        </p:nvSpPr>
        <p:spPr>
          <a:xfrm flipV="1">
            <a:off x="469742" y="7132848"/>
            <a:ext cx="644078" cy="152235"/>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CFC486F7-9948-48A9-A5A9-C318CE338C5A}"/>
              </a:ext>
            </a:extLst>
          </p:cNvPr>
          <p:cNvSpPr txBox="1"/>
          <p:nvPr/>
        </p:nvSpPr>
        <p:spPr>
          <a:xfrm>
            <a:off x="420548" y="2965252"/>
            <a:ext cx="6122382" cy="307777"/>
          </a:xfrm>
          <a:prstGeom prst="rect">
            <a:avLst/>
          </a:prstGeom>
          <a:solidFill>
            <a:schemeClr val="accent6">
              <a:lumMod val="40000"/>
              <a:lumOff val="60000"/>
            </a:schemeClr>
          </a:solidFill>
          <a:ln>
            <a:solidFill>
              <a:schemeClr val="accent6">
                <a:lumMod val="40000"/>
                <a:lumOff val="60000"/>
              </a:schemeClr>
            </a:solidFill>
          </a:ln>
        </p:spPr>
        <p:txBody>
          <a:bodyPr wrap="square">
            <a:spAutoFit/>
          </a:bodyPr>
          <a:lstStyle/>
          <a:p>
            <a:pPr algn="ctr"/>
            <a:r>
              <a:rPr lang="ja-JP" altLang="en-US" sz="1400" b="1" dirty="0">
                <a:solidFill>
                  <a:schemeClr val="bg1"/>
                </a:solidFill>
                <a:latin typeface="Meiryo UI" panose="020B0604030504040204" pitchFamily="50" charset="-128"/>
                <a:ea typeface="Meiryo UI" panose="020B0604030504040204" pitchFamily="50" charset="-128"/>
              </a:rPr>
              <a:t>脳</a:t>
            </a:r>
            <a:r>
              <a:rPr lang="en-US" altLang="ja-JP" sz="1400" b="1" dirty="0">
                <a:solidFill>
                  <a:schemeClr val="bg1"/>
                </a:solidFill>
                <a:latin typeface="Meiryo UI" panose="020B0604030504040204" pitchFamily="50" charset="-128"/>
                <a:ea typeface="Meiryo UI" panose="020B0604030504040204" pitchFamily="50" charset="-128"/>
              </a:rPr>
              <a:t>MRI</a:t>
            </a:r>
            <a:r>
              <a:rPr lang="ja-JP" altLang="en-US" sz="1400" b="1" dirty="0">
                <a:solidFill>
                  <a:schemeClr val="bg1"/>
                </a:solidFill>
                <a:latin typeface="Meiryo UI" panose="020B0604030504040204" pitchFamily="50" charset="-128"/>
                <a:ea typeface="Meiryo UI" panose="020B0604030504040204" pitchFamily="50" charset="-128"/>
              </a:rPr>
              <a:t>健診支援機構での「脳</a:t>
            </a:r>
            <a:r>
              <a:rPr lang="en-US" altLang="ja-JP" sz="1400" b="1" dirty="0">
                <a:solidFill>
                  <a:schemeClr val="bg1"/>
                </a:solidFill>
                <a:latin typeface="Meiryo UI" panose="020B0604030504040204" pitchFamily="50" charset="-128"/>
                <a:ea typeface="Meiryo UI" panose="020B0604030504040204" pitchFamily="50" charset="-128"/>
              </a:rPr>
              <a:t>MRI</a:t>
            </a:r>
            <a:r>
              <a:rPr lang="ja-JP" altLang="en-US" sz="1400" b="1" dirty="0">
                <a:solidFill>
                  <a:schemeClr val="bg1"/>
                </a:solidFill>
                <a:latin typeface="Meiryo UI" panose="020B0604030504040204" pitchFamily="50" charset="-128"/>
                <a:ea typeface="Meiryo UI" panose="020B0604030504040204" pitchFamily="50" charset="-128"/>
              </a:rPr>
              <a:t>健診」予約受診の場合</a:t>
            </a:r>
            <a:endParaRPr lang="en-US" altLang="ja-JP" sz="1400" b="1" dirty="0">
              <a:solidFill>
                <a:schemeClr val="bg1"/>
              </a:solidFill>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FD4A84DF-9D7F-4754-A4CD-3B81CC6359F4}"/>
              </a:ext>
            </a:extLst>
          </p:cNvPr>
          <p:cNvSpPr/>
          <p:nvPr/>
        </p:nvSpPr>
        <p:spPr>
          <a:xfrm>
            <a:off x="452029" y="3358220"/>
            <a:ext cx="685800" cy="949764"/>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1</a:t>
            </a:r>
            <a:endParaRPr kumimoji="1" lang="ja-JP" altLang="en-US" dirty="0"/>
          </a:p>
        </p:txBody>
      </p:sp>
      <p:sp>
        <p:nvSpPr>
          <p:cNvPr id="42" name="二等辺三角形 41">
            <a:extLst>
              <a:ext uri="{FF2B5EF4-FFF2-40B4-BE49-F238E27FC236}">
                <a16:creationId xmlns:a16="http://schemas.microsoft.com/office/drawing/2014/main" id="{0F2AC2F2-3082-4F06-8639-E6B7B76A0224}"/>
              </a:ext>
            </a:extLst>
          </p:cNvPr>
          <p:cNvSpPr/>
          <p:nvPr/>
        </p:nvSpPr>
        <p:spPr>
          <a:xfrm flipV="1">
            <a:off x="447783" y="4309263"/>
            <a:ext cx="699979" cy="196460"/>
          </a:xfrm>
          <a:prstGeom prst="triangl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1D3C0716-2F1F-476B-BCFE-7914A6A8A612}"/>
              </a:ext>
            </a:extLst>
          </p:cNvPr>
          <p:cNvSpPr txBox="1"/>
          <p:nvPr/>
        </p:nvSpPr>
        <p:spPr>
          <a:xfrm>
            <a:off x="1205082" y="3304364"/>
            <a:ext cx="5346223" cy="1015663"/>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健診アカウント申込書ダウンロード取得</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東京トラック事業健康保険組合専用の脳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健診アカウント申込書ファイルをダウンロードし、所定のパスワードで開封してください。</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b="1" u="sng" dirty="0">
                <a:latin typeface="Meiryo UI" panose="020B0604030504040204" pitchFamily="50" charset="-128"/>
                <a:ea typeface="Meiryo UI" panose="020B0604030504040204" pitchFamily="50" charset="-128"/>
              </a:rPr>
              <a:t>↓脳</a:t>
            </a:r>
            <a:r>
              <a:rPr lang="en-US" altLang="ja-JP" sz="1200" b="1" u="sng" dirty="0">
                <a:latin typeface="Meiryo UI" panose="020B0604030504040204" pitchFamily="50" charset="-128"/>
                <a:ea typeface="Meiryo UI" panose="020B0604030504040204" pitchFamily="50" charset="-128"/>
              </a:rPr>
              <a:t>MRI</a:t>
            </a:r>
            <a:r>
              <a:rPr lang="ja-JP" altLang="en-US" sz="1200" b="1" u="sng" dirty="0">
                <a:latin typeface="Meiryo UI" panose="020B0604030504040204" pitchFamily="50" charset="-128"/>
                <a:ea typeface="Meiryo UI" panose="020B0604030504040204" pitchFamily="50" charset="-128"/>
              </a:rPr>
              <a:t>健診アカウント申込書ダウンロードはこちら（</a:t>
            </a:r>
            <a:r>
              <a:rPr lang="en-US" altLang="ja-JP" sz="1200" b="1" u="sng" dirty="0">
                <a:latin typeface="Meiryo UI" panose="020B0604030504040204" pitchFamily="50" charset="-128"/>
                <a:ea typeface="Meiryo UI" panose="020B0604030504040204" pitchFamily="50" charset="-128"/>
              </a:rPr>
              <a:t>Excel</a:t>
            </a:r>
            <a:r>
              <a:rPr lang="ja-JP" altLang="en-US" sz="1200" b="1" u="sng" dirty="0">
                <a:latin typeface="Meiryo UI" panose="020B0604030504040204" pitchFamily="50" charset="-128"/>
                <a:ea typeface="Meiryo UI" panose="020B0604030504040204" pitchFamily="50" charset="-128"/>
              </a:rPr>
              <a:t>）↓</a:t>
            </a:r>
            <a:endParaRPr lang="en-US" altLang="ja-JP" sz="1200" dirty="0">
              <a:solidFill>
                <a:schemeClr val="tx2"/>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74F2020F-ED5A-4F64-940C-94A6E86E8C49}"/>
              </a:ext>
            </a:extLst>
          </p:cNvPr>
          <p:cNvSpPr/>
          <p:nvPr/>
        </p:nvSpPr>
        <p:spPr>
          <a:xfrm>
            <a:off x="458900" y="4532702"/>
            <a:ext cx="685800" cy="516289"/>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2</a:t>
            </a:r>
            <a:endParaRPr kumimoji="1" lang="ja-JP" altLang="en-US" dirty="0"/>
          </a:p>
        </p:txBody>
      </p:sp>
      <p:sp>
        <p:nvSpPr>
          <p:cNvPr id="45" name="二等辺三角形 44">
            <a:extLst>
              <a:ext uri="{FF2B5EF4-FFF2-40B4-BE49-F238E27FC236}">
                <a16:creationId xmlns:a16="http://schemas.microsoft.com/office/drawing/2014/main" id="{3ED9D0A8-8FC3-4D05-B676-9DE57D8D6B53}"/>
              </a:ext>
            </a:extLst>
          </p:cNvPr>
          <p:cNvSpPr/>
          <p:nvPr/>
        </p:nvSpPr>
        <p:spPr>
          <a:xfrm flipV="1">
            <a:off x="486334" y="5059404"/>
            <a:ext cx="633210" cy="116424"/>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E960B205-39CE-44BC-89DF-40227859EECE}"/>
              </a:ext>
            </a:extLst>
          </p:cNvPr>
          <p:cNvSpPr txBox="1"/>
          <p:nvPr/>
        </p:nvSpPr>
        <p:spPr>
          <a:xfrm>
            <a:off x="1200508" y="4504337"/>
            <a:ext cx="5330624" cy="646331"/>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健診アカウント申込書作成～メール添付申込み</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申込書の項目入力が完了したら、脳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健診支援機構の専用メールアドレス宛にメール添付でお申し込みください。　</a:t>
            </a:r>
            <a:r>
              <a:rPr lang="en-US" altLang="ja-JP" sz="1200" dirty="0">
                <a:latin typeface="Meiryo UI" panose="020B0604030504040204" pitchFamily="50" charset="-128"/>
                <a:ea typeface="Meiryo UI" panose="020B0604030504040204" pitchFamily="50" charset="-128"/>
              </a:rPr>
              <a:t>13mri_tokyotruck@brainscan.or.jp</a:t>
            </a:r>
            <a:endParaRPr lang="en-US" altLang="ja-JP" sz="1200" b="1" u="sng"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36426156-D4E7-405B-9C3A-F30F5CFC50D3}"/>
              </a:ext>
            </a:extLst>
          </p:cNvPr>
          <p:cNvSpPr/>
          <p:nvPr/>
        </p:nvSpPr>
        <p:spPr>
          <a:xfrm>
            <a:off x="449094" y="5236710"/>
            <a:ext cx="685800" cy="465476"/>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p>
          <a:p>
            <a:pPr algn="ctr"/>
            <a:r>
              <a:rPr lang="en-US" altLang="ja-JP" dirty="0"/>
              <a:t>3 </a:t>
            </a:r>
          </a:p>
          <a:p>
            <a:pPr algn="ctr"/>
            <a:endParaRPr kumimoji="1" lang="ja-JP" altLang="en-US" dirty="0"/>
          </a:p>
        </p:txBody>
      </p:sp>
      <p:sp>
        <p:nvSpPr>
          <p:cNvPr id="48" name="二等辺三角形 47">
            <a:extLst>
              <a:ext uri="{FF2B5EF4-FFF2-40B4-BE49-F238E27FC236}">
                <a16:creationId xmlns:a16="http://schemas.microsoft.com/office/drawing/2014/main" id="{7BB1BCC2-BC42-4752-8747-81C4676F48AC}"/>
              </a:ext>
            </a:extLst>
          </p:cNvPr>
          <p:cNvSpPr/>
          <p:nvPr/>
        </p:nvSpPr>
        <p:spPr>
          <a:xfrm flipV="1">
            <a:off x="476970" y="5711120"/>
            <a:ext cx="636849" cy="119692"/>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5F10F3C2-DAE1-4A38-B169-A7F50940E8B5}"/>
              </a:ext>
            </a:extLst>
          </p:cNvPr>
          <p:cNvSpPr txBox="1"/>
          <p:nvPr/>
        </p:nvSpPr>
        <p:spPr>
          <a:xfrm>
            <a:off x="1220680" y="5177722"/>
            <a:ext cx="5205693" cy="646331"/>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健診支援機構より受付完了のご連絡</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貴社より送付いただいた脳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健診アカウント申込書の内容確認のため、脳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健診支援機構より、担当者あてに個別にご連絡があります。</a:t>
            </a:r>
            <a:endParaRPr lang="en-US" altLang="ja-JP" sz="1200" dirty="0">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FA69699A-F542-4B12-8457-E5E88D8F5C3C}"/>
              </a:ext>
            </a:extLst>
          </p:cNvPr>
          <p:cNvSpPr/>
          <p:nvPr/>
        </p:nvSpPr>
        <p:spPr>
          <a:xfrm>
            <a:off x="449094" y="5870931"/>
            <a:ext cx="685800" cy="531180"/>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p>
          <a:p>
            <a:pPr algn="ctr"/>
            <a:r>
              <a:rPr lang="en-US" altLang="ja-JP" dirty="0"/>
              <a:t>4 </a:t>
            </a:r>
          </a:p>
          <a:p>
            <a:pPr algn="ctr"/>
            <a:endParaRPr kumimoji="1" lang="ja-JP" altLang="en-US" dirty="0"/>
          </a:p>
        </p:txBody>
      </p:sp>
      <p:sp>
        <p:nvSpPr>
          <p:cNvPr id="51" name="二等辺三角形 50">
            <a:extLst>
              <a:ext uri="{FF2B5EF4-FFF2-40B4-BE49-F238E27FC236}">
                <a16:creationId xmlns:a16="http://schemas.microsoft.com/office/drawing/2014/main" id="{F9A6E42B-6C05-423B-8757-0BDDE535FDD7}"/>
              </a:ext>
            </a:extLst>
          </p:cNvPr>
          <p:cNvSpPr/>
          <p:nvPr/>
        </p:nvSpPr>
        <p:spPr>
          <a:xfrm flipV="1">
            <a:off x="462871" y="6412857"/>
            <a:ext cx="639470" cy="147551"/>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CD863087-2ACA-4119-BED0-49DC5DF77382}"/>
              </a:ext>
            </a:extLst>
          </p:cNvPr>
          <p:cNvSpPr txBox="1"/>
          <p:nvPr/>
        </p:nvSpPr>
        <p:spPr>
          <a:xfrm>
            <a:off x="1220680" y="5816212"/>
            <a:ext cx="5330624" cy="830997"/>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健診支援機構より脳</a:t>
            </a:r>
            <a:r>
              <a:rPr lang="en-US" altLang="ja-JP" sz="1200" b="1" u="sng" dirty="0">
                <a:solidFill>
                  <a:schemeClr val="accent1">
                    <a:lumMod val="50000"/>
                  </a:schemeClr>
                </a:solidFill>
                <a:latin typeface="Meiryo UI" panose="020B0604030504040204" pitchFamily="50" charset="-128"/>
                <a:ea typeface="Meiryo UI" panose="020B0604030504040204" pitchFamily="50" charset="-128"/>
              </a:rPr>
              <a:t>MRI</a:t>
            </a:r>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健診アカウント設定完了のご連絡～ご予約</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貴社専用の脳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健診アカウント情報を記載したサービスセットアップ用紙、予約サイト操作マニュアル、受診時に必要な問診票、注意事項がメールで届きます。</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これより貴社アカウントを使って専用予約サイトより、脳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健診をご予約いただけます。</a:t>
            </a:r>
            <a:endParaRPr lang="en-US" altLang="ja-JP" sz="1200" dirty="0">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777E22B4-95E4-4729-8C43-609EEB561F35}"/>
              </a:ext>
            </a:extLst>
          </p:cNvPr>
          <p:cNvSpPr/>
          <p:nvPr/>
        </p:nvSpPr>
        <p:spPr>
          <a:xfrm>
            <a:off x="437548" y="7306486"/>
            <a:ext cx="685800" cy="482979"/>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6</a:t>
            </a:r>
            <a:endParaRPr kumimoji="1" lang="ja-JP" altLang="en-US" dirty="0"/>
          </a:p>
        </p:txBody>
      </p:sp>
      <p:sp>
        <p:nvSpPr>
          <p:cNvPr id="53" name="二等辺三角形 52">
            <a:extLst>
              <a:ext uri="{FF2B5EF4-FFF2-40B4-BE49-F238E27FC236}">
                <a16:creationId xmlns:a16="http://schemas.microsoft.com/office/drawing/2014/main" id="{437D1156-5F6A-4228-B27B-87992B001CCA}"/>
              </a:ext>
            </a:extLst>
          </p:cNvPr>
          <p:cNvSpPr/>
          <p:nvPr/>
        </p:nvSpPr>
        <p:spPr>
          <a:xfrm flipV="1">
            <a:off x="452709" y="7800024"/>
            <a:ext cx="646018" cy="150217"/>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E9798325-50C4-4ACD-8543-594E4932B1D0}"/>
              </a:ext>
            </a:extLst>
          </p:cNvPr>
          <p:cNvSpPr txBox="1"/>
          <p:nvPr/>
        </p:nvSpPr>
        <p:spPr>
          <a:xfrm>
            <a:off x="1184254" y="7944243"/>
            <a:ext cx="5257753" cy="954107"/>
          </a:xfrm>
          <a:prstGeom prst="rect">
            <a:avLst/>
          </a:prstGeom>
          <a:noFill/>
        </p:spPr>
        <p:txBody>
          <a:bodyPr wrap="square" rtlCol="0">
            <a:spAutoFit/>
          </a:bodyPr>
          <a:lstStyle/>
          <a:p>
            <a:r>
              <a:rPr lang="ja-JP" altLang="en-US" sz="1200" b="1" u="sng" dirty="0">
                <a:solidFill>
                  <a:schemeClr val="accent1">
                    <a:lumMod val="50000"/>
                  </a:schemeClr>
                </a:solidFill>
                <a:latin typeface="Meiryo UI" panose="020B0604030504040204" pitchFamily="50" charset="-128"/>
                <a:ea typeface="Meiryo UI" panose="020B0604030504040204" pitchFamily="50" charset="-128"/>
              </a:rPr>
              <a:t>お支払い</a:t>
            </a:r>
            <a:endParaRPr lang="en-US" altLang="ja-JP" sz="1200" b="1" u="sng" dirty="0">
              <a:solidFill>
                <a:schemeClr val="accent1">
                  <a:lumMod val="50000"/>
                </a:scheme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脳</a:t>
            </a:r>
            <a:r>
              <a:rPr lang="en-US" altLang="ja-JP" sz="1200" dirty="0">
                <a:latin typeface="Meiryo UI" panose="020B0604030504040204" pitchFamily="50" charset="-128"/>
                <a:ea typeface="Meiryo UI" panose="020B0604030504040204" pitchFamily="50" charset="-128"/>
              </a:rPr>
              <a:t>MRI</a:t>
            </a:r>
            <a:r>
              <a:rPr lang="ja-JP" altLang="en-US" sz="1200" dirty="0">
                <a:latin typeface="Meiryo UI" panose="020B0604030504040204" pitchFamily="50" charset="-128"/>
                <a:ea typeface="Meiryo UI" panose="020B0604030504040204" pitchFamily="50" charset="-128"/>
              </a:rPr>
              <a:t>健診支援機構より、当月受診分の請求書が翌月月初に貴社あてに郵送で届きますので、月末までにお支払いください（月末締め</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翌月末払い）</a:t>
            </a:r>
            <a:endParaRPr lang="en-US" altLang="ja-JP" sz="1200" dirty="0">
              <a:latin typeface="Meiryo UI" panose="020B0604030504040204" pitchFamily="50" charset="-128"/>
              <a:ea typeface="Meiryo UI" panose="020B0604030504040204" pitchFamily="50" charset="-128"/>
            </a:endParaRPr>
          </a:p>
          <a:p>
            <a:r>
              <a:rPr lang="ja-JP" altLang="en-US" sz="1000" dirty="0">
                <a:solidFill>
                  <a:srgbClr val="FF0000"/>
                </a:solidFill>
                <a:latin typeface="Meiryo UI" panose="020B0604030504040204" pitchFamily="50" charset="-128"/>
                <a:ea typeface="Meiryo UI" panose="020B0604030504040204" pitchFamily="50" charset="-128"/>
              </a:rPr>
              <a:t>*注</a:t>
            </a:r>
            <a:r>
              <a:rPr lang="en-US" altLang="ja-JP" sz="1000" dirty="0">
                <a:solidFill>
                  <a:srgbClr val="FF0000"/>
                </a:solidFill>
                <a:latin typeface="Meiryo UI" panose="020B0604030504040204" pitchFamily="50" charset="-128"/>
                <a:ea typeface="Meiryo UI" panose="020B0604030504040204" pitchFamily="50" charset="-128"/>
              </a:rPr>
              <a:t>2</a:t>
            </a:r>
            <a:r>
              <a:rPr lang="ja-JP" altLang="en-US" sz="1000" dirty="0">
                <a:solidFill>
                  <a:srgbClr val="FF0000"/>
                </a:solidFill>
                <a:latin typeface="Meiryo UI" panose="020B0604030504040204" pitchFamily="50" charset="-128"/>
                <a:ea typeface="Meiryo UI" panose="020B0604030504040204" pitchFamily="50" charset="-128"/>
              </a:rPr>
              <a:t>：領収明細書は、</a:t>
            </a:r>
            <a:r>
              <a:rPr lang="ja-JP" altLang="en-US" sz="1000" u="sng" dirty="0">
                <a:solidFill>
                  <a:srgbClr val="FF0000"/>
                </a:solidFill>
                <a:latin typeface="Meiryo UI" panose="020B0604030504040204" pitchFamily="50" charset="-128"/>
                <a:ea typeface="Meiryo UI" panose="020B0604030504040204" pitchFamily="50" charset="-128"/>
              </a:rPr>
              <a:t>ご依頼のあった事業者さまへ</a:t>
            </a:r>
            <a:r>
              <a:rPr lang="ja-JP" altLang="en-US" sz="1000" dirty="0">
                <a:solidFill>
                  <a:srgbClr val="FF0000"/>
                </a:solidFill>
                <a:latin typeface="Meiryo UI" panose="020B0604030504040204" pitchFamily="50" charset="-128"/>
                <a:ea typeface="Meiryo UI" panose="020B0604030504040204" pitchFamily="50" charset="-128"/>
              </a:rPr>
              <a:t>脳</a:t>
            </a:r>
            <a:r>
              <a:rPr lang="en-US" altLang="ja-JP" sz="1000" dirty="0">
                <a:solidFill>
                  <a:srgbClr val="FF0000"/>
                </a:solidFill>
                <a:latin typeface="Meiryo UI" panose="020B0604030504040204" pitchFamily="50" charset="-128"/>
                <a:ea typeface="Meiryo UI" panose="020B0604030504040204" pitchFamily="50" charset="-128"/>
              </a:rPr>
              <a:t>MRI</a:t>
            </a:r>
            <a:r>
              <a:rPr lang="ja-JP" altLang="en-US" sz="1000" dirty="0">
                <a:solidFill>
                  <a:srgbClr val="FF0000"/>
                </a:solidFill>
                <a:latin typeface="Meiryo UI" panose="020B0604030504040204" pitchFamily="50" charset="-128"/>
                <a:ea typeface="Meiryo UI" panose="020B0604030504040204" pitchFamily="50" charset="-128"/>
              </a:rPr>
              <a:t>健診支援機構より発行いたします。　</a:t>
            </a:r>
            <a:endParaRPr lang="en-US" altLang="ja-JP" sz="1000" dirty="0">
              <a:solidFill>
                <a:srgbClr val="FF0000"/>
              </a:solidFill>
              <a:latin typeface="Meiryo UI" panose="020B0604030504040204" pitchFamily="50" charset="-128"/>
              <a:ea typeface="Meiryo UI" panose="020B0604030504040204" pitchFamily="50" charset="-128"/>
            </a:endParaRPr>
          </a:p>
          <a:p>
            <a:r>
              <a:rPr lang="ja-JP" altLang="en-US" sz="1000" dirty="0">
                <a:solidFill>
                  <a:srgbClr val="FF0000"/>
                </a:solidFill>
                <a:latin typeface="Meiryo UI" panose="020B0604030504040204" pitchFamily="50" charset="-128"/>
                <a:ea typeface="Meiryo UI" panose="020B0604030504040204" pitchFamily="50" charset="-128"/>
              </a:rPr>
              <a:t>　　　　　下記までご連絡ください。</a:t>
            </a:r>
          </a:p>
        </p:txBody>
      </p:sp>
      <p:sp>
        <p:nvSpPr>
          <p:cNvPr id="39" name="正方形/長方形 38">
            <a:extLst>
              <a:ext uri="{FF2B5EF4-FFF2-40B4-BE49-F238E27FC236}">
                <a16:creationId xmlns:a16="http://schemas.microsoft.com/office/drawing/2014/main" id="{042B4B2C-5329-4E54-9892-8197E39D1BF1}"/>
              </a:ext>
            </a:extLst>
          </p:cNvPr>
          <p:cNvSpPr/>
          <p:nvPr/>
        </p:nvSpPr>
        <p:spPr>
          <a:xfrm>
            <a:off x="446175" y="8007012"/>
            <a:ext cx="685800" cy="828403"/>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7</a:t>
            </a:r>
            <a:endParaRPr kumimoji="1" lang="ja-JP" altLang="en-US" dirty="0"/>
          </a:p>
        </p:txBody>
      </p:sp>
      <p:sp>
        <p:nvSpPr>
          <p:cNvPr id="11" name="正方形/長方形 10">
            <a:extLst>
              <a:ext uri="{FF2B5EF4-FFF2-40B4-BE49-F238E27FC236}">
                <a16:creationId xmlns:a16="http://schemas.microsoft.com/office/drawing/2014/main" id="{E779C627-BE6C-4431-8EFF-6D16D89B5B5F}"/>
              </a:ext>
            </a:extLst>
          </p:cNvPr>
          <p:cNvSpPr/>
          <p:nvPr/>
        </p:nvSpPr>
        <p:spPr>
          <a:xfrm>
            <a:off x="224971" y="8899634"/>
            <a:ext cx="6520794" cy="93317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お問合せ</a:t>
            </a:r>
            <a:r>
              <a:rPr lang="en-US" altLang="ja-JP" sz="1200" b="1" dirty="0">
                <a:solidFill>
                  <a:schemeClr val="tx1"/>
                </a:solidFill>
                <a:latin typeface="Meiryo UI" panose="020B0604030504040204" pitchFamily="50" charset="-128"/>
                <a:ea typeface="Meiryo UI" panose="020B0604030504040204" pitchFamily="50" charset="-128"/>
              </a:rPr>
              <a:t>】</a:t>
            </a:r>
          </a:p>
          <a:p>
            <a:r>
              <a:rPr lang="ja-JP" altLang="en-US" sz="1200" b="1" dirty="0">
                <a:solidFill>
                  <a:schemeClr val="tx1"/>
                </a:solidFill>
                <a:latin typeface="Meiryo UI" panose="020B0604030504040204" pitchFamily="50" charset="-128"/>
                <a:ea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rPr>
              <a:t>補助金支給申請について：</a:t>
            </a:r>
            <a:r>
              <a:rPr lang="ja-JP" altLang="en-US" sz="1200" b="1" dirty="0">
                <a:solidFill>
                  <a:schemeClr val="tx1"/>
                </a:solidFill>
                <a:latin typeface="Meiryo" charset="-128"/>
                <a:ea typeface="Meiryo" charset="-128"/>
                <a:cs typeface="Meiryo" charset="-128"/>
              </a:rPr>
              <a:t>東京トラック事業健康保険組合</a:t>
            </a:r>
            <a:r>
              <a:rPr kumimoji="1" lang="ja-JP" altLang="en-US" sz="1200" b="1" dirty="0">
                <a:solidFill>
                  <a:schemeClr val="tx1"/>
                </a:solidFill>
                <a:latin typeface="Meiryo UI" panose="020B0604030504040204" pitchFamily="50" charset="-128"/>
                <a:ea typeface="Meiryo UI" panose="020B0604030504040204" pitchFamily="50" charset="-128"/>
              </a:rPr>
              <a:t>　健康管理部</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marL="177800" lvl="1"/>
            <a:r>
              <a:rPr lang="ja-JP" altLang="en-US" sz="1050" dirty="0">
                <a:solidFill>
                  <a:schemeClr val="tx1"/>
                </a:solidFill>
                <a:latin typeface="Meiryo UI" panose="020B0604030504040204" pitchFamily="50" charset="-128"/>
                <a:ea typeface="Meiryo UI" panose="020B0604030504040204" pitchFamily="50" charset="-128"/>
              </a:rPr>
              <a:t>東京都千代田区三番町</a:t>
            </a:r>
            <a:r>
              <a:rPr lang="en-US" altLang="ja-JP" sz="1050" dirty="0">
                <a:solidFill>
                  <a:schemeClr val="tx1"/>
                </a:solidFill>
                <a:latin typeface="Meiryo UI" panose="020B0604030504040204" pitchFamily="50" charset="-128"/>
                <a:ea typeface="Meiryo UI" panose="020B0604030504040204" pitchFamily="50" charset="-128"/>
              </a:rPr>
              <a:t>14</a:t>
            </a:r>
            <a:r>
              <a:rPr lang="ja-JP" altLang="en-US" sz="1050" dirty="0">
                <a:solidFill>
                  <a:schemeClr val="tx1"/>
                </a:solidFill>
                <a:latin typeface="Meiryo UI" panose="020B0604030504040204" pitchFamily="50" charset="-128"/>
                <a:ea typeface="Meiryo UI" panose="020B0604030504040204" pitchFamily="50" charset="-128"/>
              </a:rPr>
              <a:t>番地</a:t>
            </a:r>
            <a:r>
              <a:rPr lang="en-US" altLang="ja-JP" sz="1050" dirty="0">
                <a:solidFill>
                  <a:schemeClr val="tx1"/>
                </a:solidFill>
                <a:latin typeface="Meiryo UI" panose="020B0604030504040204" pitchFamily="50" charset="-128"/>
                <a:ea typeface="Meiryo UI" panose="020B0604030504040204" pitchFamily="50" charset="-128"/>
              </a:rPr>
              <a:t>4</a:t>
            </a:r>
            <a:r>
              <a:rPr lang="ja-JP" altLang="en-US" sz="1050" dirty="0">
                <a:solidFill>
                  <a:schemeClr val="tx1"/>
                </a:solidFill>
                <a:latin typeface="Meiryo UI" panose="020B0604030504040204" pitchFamily="50" charset="-128"/>
                <a:ea typeface="Meiryo UI" panose="020B0604030504040204" pitchFamily="50" charset="-128"/>
              </a:rPr>
              <a:t>　　　　　　電話　</a:t>
            </a:r>
            <a:r>
              <a:rPr lang="en-US" altLang="ja-JP" sz="1050" dirty="0">
                <a:solidFill>
                  <a:schemeClr val="tx1"/>
                </a:solidFill>
                <a:latin typeface="Meiryo UI" panose="020B0604030504040204" pitchFamily="50" charset="-128"/>
                <a:ea typeface="Meiryo UI" panose="020B0604030504040204" pitchFamily="50" charset="-128"/>
              </a:rPr>
              <a:t>03</a:t>
            </a:r>
            <a:r>
              <a:rPr lang="ja-JP" altLang="en-US" sz="1050" dirty="0">
                <a:solidFill>
                  <a:schemeClr val="tx1"/>
                </a:solidFill>
                <a:latin typeface="Meiryo UI" panose="020B0604030504040204" pitchFamily="50" charset="-128"/>
                <a:ea typeface="Meiryo UI" panose="020B0604030504040204" pitchFamily="50" charset="-128"/>
              </a:rPr>
              <a:t>－</a:t>
            </a:r>
            <a:r>
              <a:rPr lang="en-US" altLang="ja-JP" sz="1050" dirty="0">
                <a:solidFill>
                  <a:schemeClr val="tx1"/>
                </a:solidFill>
                <a:latin typeface="Meiryo UI" panose="020B0604030504040204" pitchFamily="50" charset="-128"/>
                <a:ea typeface="Meiryo UI" panose="020B0604030504040204" pitchFamily="50" charset="-128"/>
              </a:rPr>
              <a:t>3264</a:t>
            </a:r>
            <a:r>
              <a:rPr lang="ja-JP" altLang="en-US" sz="1050" dirty="0">
                <a:solidFill>
                  <a:schemeClr val="tx1"/>
                </a:solidFill>
                <a:latin typeface="Meiryo UI" panose="020B0604030504040204" pitchFamily="50" charset="-128"/>
                <a:ea typeface="Meiryo UI" panose="020B0604030504040204" pitchFamily="50" charset="-128"/>
              </a:rPr>
              <a:t>ー</a:t>
            </a:r>
            <a:r>
              <a:rPr lang="en-US" altLang="ja-JP" sz="1050" dirty="0">
                <a:solidFill>
                  <a:schemeClr val="tx1"/>
                </a:solidFill>
                <a:latin typeface="Meiryo UI" panose="020B0604030504040204" pitchFamily="50" charset="-128"/>
                <a:ea typeface="Meiryo UI" panose="020B0604030504040204" pitchFamily="50" charset="-128"/>
              </a:rPr>
              <a:t>2369</a:t>
            </a:r>
          </a:p>
          <a:p>
            <a:r>
              <a:rPr kumimoji="1" lang="ja-JP" altLang="en-US" sz="1200" b="1" dirty="0">
                <a:solidFill>
                  <a:schemeClr val="tx1"/>
                </a:solidFill>
                <a:latin typeface="Meiryo UI" panose="020B0604030504040204" pitchFamily="50" charset="-128"/>
                <a:ea typeface="Meiryo UI" panose="020B0604030504040204" pitchFamily="50" charset="-128"/>
              </a:rPr>
              <a:t>■予約方法、医療機関、お支払いについて：一般社団法人運転従事者脳</a:t>
            </a:r>
            <a:r>
              <a:rPr kumimoji="1" lang="en-US" altLang="ja-JP" sz="1200" b="1" dirty="0">
                <a:solidFill>
                  <a:schemeClr val="tx1"/>
                </a:solidFill>
                <a:latin typeface="Meiryo UI" panose="020B0604030504040204" pitchFamily="50" charset="-128"/>
                <a:ea typeface="Meiryo UI" panose="020B0604030504040204" pitchFamily="50" charset="-128"/>
              </a:rPr>
              <a:t>MRI</a:t>
            </a:r>
            <a:r>
              <a:rPr kumimoji="1" lang="ja-JP" altLang="en-US" sz="1200" b="1" dirty="0">
                <a:solidFill>
                  <a:schemeClr val="tx1"/>
                </a:solidFill>
                <a:latin typeface="Meiryo UI" panose="020B0604030504040204" pitchFamily="50" charset="-128"/>
                <a:ea typeface="Meiryo UI" panose="020B0604030504040204" pitchFamily="50" charset="-128"/>
              </a:rPr>
              <a:t>健診支援機構</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marL="177800" lvl="1"/>
            <a:r>
              <a:rPr lang="ja-JP" altLang="en-US" sz="1050" dirty="0">
                <a:solidFill>
                  <a:schemeClr val="tx1"/>
                </a:solidFill>
                <a:latin typeface="Meiryo UI" panose="020B0604030504040204" pitchFamily="50" charset="-128"/>
                <a:ea typeface="Meiryo UI" panose="020B0604030504040204" pitchFamily="50" charset="-128"/>
              </a:rPr>
              <a:t>電話　</a:t>
            </a:r>
            <a:r>
              <a:rPr lang="en-US" altLang="ja-JP" sz="1050" dirty="0">
                <a:solidFill>
                  <a:schemeClr val="tx1"/>
                </a:solidFill>
                <a:latin typeface="Meiryo UI" panose="020B0604030504040204" pitchFamily="50" charset="-128"/>
                <a:ea typeface="Meiryo UI" panose="020B0604030504040204" pitchFamily="50" charset="-128"/>
              </a:rPr>
              <a:t>03</a:t>
            </a:r>
            <a:r>
              <a:rPr lang="ja-JP" altLang="en-US" sz="1050" dirty="0">
                <a:solidFill>
                  <a:schemeClr val="tx1"/>
                </a:solidFill>
                <a:latin typeface="Meiryo UI" panose="020B0604030504040204" pitchFamily="50" charset="-128"/>
                <a:ea typeface="Meiryo UI" panose="020B0604030504040204" pitchFamily="50" charset="-128"/>
              </a:rPr>
              <a:t>ー</a:t>
            </a:r>
            <a:r>
              <a:rPr lang="en-US" altLang="ja-JP" sz="1050" dirty="0">
                <a:solidFill>
                  <a:schemeClr val="tx1"/>
                </a:solidFill>
                <a:latin typeface="Meiryo UI" panose="020B0604030504040204" pitchFamily="50" charset="-128"/>
                <a:ea typeface="Meiryo UI" panose="020B0604030504040204" pitchFamily="50" charset="-128"/>
              </a:rPr>
              <a:t>6274-8555</a:t>
            </a:r>
            <a:r>
              <a:rPr lang="ja-JP" altLang="en-US" sz="1050" dirty="0">
                <a:solidFill>
                  <a:schemeClr val="tx1"/>
                </a:solidFill>
                <a:latin typeface="Meiryo UI" panose="020B0604030504040204" pitchFamily="50" charset="-128"/>
                <a:ea typeface="Meiryo UI" panose="020B0604030504040204" pitchFamily="50" charset="-128"/>
              </a:rPr>
              <a:t>　　お問合せメールはホームページ内より　</a:t>
            </a:r>
            <a:r>
              <a:rPr lang="en-US" altLang="ja-JP" sz="1050" dirty="0">
                <a:solidFill>
                  <a:schemeClr val="tx1"/>
                </a:solidFill>
                <a:latin typeface="Meiryo UI" panose="020B0604030504040204" pitchFamily="50" charset="-128"/>
                <a:ea typeface="Meiryo UI" panose="020B0604030504040204" pitchFamily="50" charset="-128"/>
              </a:rPr>
              <a:t>https://www.brainscan.or.jp/</a:t>
            </a:r>
          </a:p>
        </p:txBody>
      </p:sp>
      <p:sp>
        <p:nvSpPr>
          <p:cNvPr id="56" name="テキスト ボックス 55">
            <a:extLst>
              <a:ext uri="{FF2B5EF4-FFF2-40B4-BE49-F238E27FC236}">
                <a16:creationId xmlns:a16="http://schemas.microsoft.com/office/drawing/2014/main" id="{B23DA48B-932A-4D79-8D78-FFB3C3952052}"/>
              </a:ext>
            </a:extLst>
          </p:cNvPr>
          <p:cNvSpPr txBox="1"/>
          <p:nvPr/>
        </p:nvSpPr>
        <p:spPr>
          <a:xfrm>
            <a:off x="317930" y="535894"/>
            <a:ext cx="6222139" cy="523220"/>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予兆なく発症するくも膜下出血や脳梗塞、脳出血などの脳血管疾患の早期発見、早期治療を目的に「脳</a:t>
            </a:r>
            <a:r>
              <a:rPr lang="en-US" altLang="ja-JP" sz="1400" b="1" dirty="0">
                <a:latin typeface="Meiryo UI" panose="020B0604030504040204" pitchFamily="50" charset="-128"/>
                <a:ea typeface="Meiryo UI" panose="020B0604030504040204" pitchFamily="50" charset="-128"/>
              </a:rPr>
              <a:t>MRI</a:t>
            </a:r>
            <a:r>
              <a:rPr lang="ja-JP" altLang="en-US" sz="1400" b="1" dirty="0">
                <a:latin typeface="Meiryo UI" panose="020B0604030504040204" pitchFamily="50" charset="-128"/>
                <a:ea typeface="Meiryo UI" panose="020B0604030504040204" pitchFamily="50" charset="-128"/>
              </a:rPr>
              <a:t>健診」の費用の一部を補助いたします。</a:t>
            </a:r>
            <a:endParaRPr lang="en-US" altLang="ja-JP" sz="1400" b="1"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F9C41515-BDCA-F136-BF77-AB64D8865DCC}"/>
              </a:ext>
            </a:extLst>
          </p:cNvPr>
          <p:cNvSpPr txBox="1"/>
          <p:nvPr/>
        </p:nvSpPr>
        <p:spPr>
          <a:xfrm>
            <a:off x="1200508" y="4251585"/>
            <a:ext cx="5545257" cy="230832"/>
          </a:xfrm>
          <a:prstGeom prst="rect">
            <a:avLst/>
          </a:prstGeom>
          <a:noFill/>
        </p:spPr>
        <p:txBody>
          <a:bodyPr wrap="square" rtlCol="0">
            <a:spAutoFit/>
          </a:bodyPr>
          <a:lstStyle/>
          <a:p>
            <a:r>
              <a:rPr kumimoji="1" lang="en-US" altLang="ja-JP" sz="900" dirty="0">
                <a:latin typeface="Meiryo UI" panose="020B0604030504040204" pitchFamily="50" charset="-128"/>
                <a:ea typeface="Meiryo UI" panose="020B0604030504040204" pitchFamily="50" charset="-128"/>
                <a:hlinkClick r:id="rId3"/>
              </a:rPr>
              <a:t>http://tokyotruckkenpo.jp/wp/wp-content/uploads/hokenjigyo/44MRI_nouMRI_mousikomi.xlsx</a:t>
            </a:r>
            <a:endParaRPr kumimoji="1" lang="en-US" altLang="ja-JP" sz="900" dirty="0">
              <a:latin typeface="Meiryo UI" panose="020B0604030504040204" pitchFamily="50" charset="-128"/>
              <a:ea typeface="Meiryo UI" panose="020B0604030504040204" pitchFamily="50" charset="-128"/>
            </a:endParaRPr>
          </a:p>
        </p:txBody>
      </p:sp>
      <p:sp>
        <p:nvSpPr>
          <p:cNvPr id="3" name="テキスト ボックス 2">
            <a:hlinkClick r:id="rId4"/>
            <a:extLst>
              <a:ext uri="{FF2B5EF4-FFF2-40B4-BE49-F238E27FC236}">
                <a16:creationId xmlns:a16="http://schemas.microsoft.com/office/drawing/2014/main" id="{5AA4DAB7-0845-28BA-06A1-1B561CBFC7CB}"/>
              </a:ext>
            </a:extLst>
          </p:cNvPr>
          <p:cNvSpPr txBox="1"/>
          <p:nvPr/>
        </p:nvSpPr>
        <p:spPr>
          <a:xfrm>
            <a:off x="381504" y="2719157"/>
            <a:ext cx="6262510"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hlinkClick r:id="rId4"/>
              </a:rPr>
              <a:t>http://tokyotruckkenpo.jp/wp/wp-content/uploads/hokenjigyo/43MRI_kenshinhojyo.pdf</a:t>
            </a:r>
            <a:endParaRPr kumimoji="1" lang="en-US" altLang="ja-JP" sz="11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8CB8E32F-AC1E-5910-7671-30AF73445160}"/>
              </a:ext>
            </a:extLst>
          </p:cNvPr>
          <p:cNvSpPr txBox="1"/>
          <p:nvPr/>
        </p:nvSpPr>
        <p:spPr>
          <a:xfrm>
            <a:off x="1210668" y="3874908"/>
            <a:ext cx="5586372" cy="253916"/>
          </a:xfrm>
          <a:prstGeom prst="rect">
            <a:avLst/>
          </a:prstGeom>
          <a:noFill/>
        </p:spPr>
        <p:txBody>
          <a:bodyPr wrap="square" rtlCol="0">
            <a:spAutoFit/>
          </a:bodyPr>
          <a:lstStyle/>
          <a:p>
            <a:r>
              <a:rPr kumimoji="1" lang="en-US" altLang="ja-JP" sz="1050" b="1" dirty="0">
                <a:solidFill>
                  <a:srgbClr val="FF0000"/>
                </a:solidFill>
              </a:rPr>
              <a:t>※</a:t>
            </a:r>
            <a:r>
              <a:rPr kumimoji="1" lang="ja-JP" altLang="en-US" sz="1050" b="1" dirty="0">
                <a:solidFill>
                  <a:srgbClr val="FF0000"/>
                </a:solidFill>
              </a:rPr>
              <a:t>令和</a:t>
            </a:r>
            <a:r>
              <a:rPr kumimoji="1" lang="en-US" altLang="ja-JP" sz="1050" b="1" dirty="0">
                <a:solidFill>
                  <a:srgbClr val="FF0000"/>
                </a:solidFill>
              </a:rPr>
              <a:t>4</a:t>
            </a:r>
            <a:r>
              <a:rPr kumimoji="1" lang="ja-JP" altLang="en-US" sz="1050" b="1" dirty="0">
                <a:solidFill>
                  <a:srgbClr val="FF0000"/>
                </a:solidFill>
              </a:rPr>
              <a:t>～</a:t>
            </a:r>
            <a:r>
              <a:rPr kumimoji="1" lang="en-US" altLang="ja-JP" sz="1050" b="1" dirty="0">
                <a:solidFill>
                  <a:srgbClr val="FF0000"/>
                </a:solidFill>
              </a:rPr>
              <a:t>6</a:t>
            </a:r>
            <a:r>
              <a:rPr kumimoji="1" lang="ja-JP" altLang="en-US" sz="1050" b="1" dirty="0">
                <a:solidFill>
                  <a:srgbClr val="FF0000"/>
                </a:solidFill>
              </a:rPr>
              <a:t>年度にアカウントを作成した事業者は作成済みアカウントを利用可能です。</a:t>
            </a:r>
          </a:p>
        </p:txBody>
      </p:sp>
    </p:spTree>
    <p:extLst>
      <p:ext uri="{BB962C8B-B14F-4D97-AF65-F5344CB8AC3E}">
        <p14:creationId xmlns:p14="http://schemas.microsoft.com/office/powerpoint/2010/main" val="453934083"/>
      </p:ext>
    </p:extLst>
  </p:cSld>
  <p:clrMapOvr>
    <a:masterClrMapping/>
  </p:clrMapOvr>
</p:sld>
</file>

<file path=ppt/theme/theme1.xml><?xml version="1.0" encoding="utf-8"?>
<a:theme xmlns:a="http://schemas.openxmlformats.org/drawingml/2006/main" name="ホワイト">
  <a:themeElements>
    <a:clrScheme name="ホワイ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ホワイト">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ホワイ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3983</TotalTime>
  <Words>780</Words>
  <Application>Microsoft Office PowerPoint</Application>
  <PresentationFormat>A4 210 x 297 mm</PresentationFormat>
  <Paragraphs>99</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Meiryo UI</vt:lpstr>
      <vt:lpstr>Meiryo</vt:lpstr>
      <vt:lpstr>Meiryo</vt:lpstr>
      <vt:lpstr>Yu Gothic</vt:lpstr>
      <vt:lpstr>Yu Gothic</vt:lpstr>
      <vt:lpstr>游ゴシック Light</vt:lpstr>
      <vt:lpstr>Arial</vt:lpstr>
      <vt:lpstr>Calibri</vt:lpstr>
      <vt:lpstr>Calibri Light</vt:lpstr>
      <vt:lpstr>ホワイト</vt:lpstr>
      <vt:lpstr>東京トラック事業健康保険組合  令和7年度 補助金事業　 「脳MRI健診」ご案内</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南 宗亜</dc:creator>
  <cp:lastModifiedBy>PC426</cp:lastModifiedBy>
  <cp:revision>283</cp:revision>
  <cp:lastPrinted>2025-03-11T05:22:41Z</cp:lastPrinted>
  <dcterms:created xsi:type="dcterms:W3CDTF">2017-11-08T05:49:16Z</dcterms:created>
  <dcterms:modified xsi:type="dcterms:W3CDTF">2025-03-18T05:28:39Z</dcterms:modified>
</cp:coreProperties>
</file>